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  <p:sldMasterId id="2147483673" r:id="rId3"/>
    <p:sldMasterId id="2147483685" r:id="rId4"/>
  </p:sldMasterIdLst>
  <p:notesMasterIdLst>
    <p:notesMasterId r:id="rId20"/>
  </p:notesMasterIdLst>
  <p:sldIdLst>
    <p:sldId id="400" r:id="rId5"/>
    <p:sldId id="399" r:id="rId6"/>
    <p:sldId id="361" r:id="rId7"/>
    <p:sldId id="401" r:id="rId8"/>
    <p:sldId id="402" r:id="rId9"/>
    <p:sldId id="403" r:id="rId10"/>
    <p:sldId id="404" r:id="rId11"/>
    <p:sldId id="408" r:id="rId12"/>
    <p:sldId id="410" r:id="rId13"/>
    <p:sldId id="411" r:id="rId14"/>
    <p:sldId id="407" r:id="rId15"/>
    <p:sldId id="406" r:id="rId16"/>
    <p:sldId id="405" r:id="rId17"/>
    <p:sldId id="362" r:id="rId18"/>
    <p:sldId id="398" r:id="rId19"/>
  </p:sldIdLst>
  <p:sldSz cx="9144000" cy="5143500" type="screen16x9"/>
  <p:notesSz cx="6858000" cy="9144000"/>
  <p:embeddedFontLst>
    <p:embeddedFont>
      <p:font typeface="PT Sans" panose="020B0604020202020204" charset="-52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 Condensed Light" panose="020B060402020202020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0314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e62a72f79_3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ae62a72f79_3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86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e62a72f79_3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ae62a72f79_3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3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26FCB-3365-4309-B6F7-261E1FDFB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2E316A8-5D88-492D-B70E-9A0EE6304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D89359-3D60-45F7-AEEF-A73640A6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FA54705-2991-48A8-9D9A-A58F6D1F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EA60A4-3B6F-48AF-BD28-553770E63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6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0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4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92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21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0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44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66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41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25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46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0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26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22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73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41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18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89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55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59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E492-127D-4175-B00C-2BE5DB9578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6A44-A16B-4458-ABB4-E486EF14877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2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67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88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373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55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905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024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2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72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36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60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911FA-CF3F-4A10-A0BE-B2C2FA3FB0A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06.04.2025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BC1F7-F267-49A7-83BB-F7B8CAFD07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0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4B7E492-127D-4175-B00C-2BE5DB95784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06.04.2025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A276A44-A16B-4458-ABB4-E486EF148773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4B7E492-127D-4175-B00C-2BE5DB957843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06.04.2025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A276A44-A16B-4458-ABB4-E486EF148773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82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83911FA-CF3F-4A10-A0BE-B2C2FA3FB0AA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06.04.2025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9CBC1F7-F267-49A7-83BB-F7B8CAFD074F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9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ymnazmorsh.gosuslugi.ru/netcat_files/176/3161/Matrica_vibora_professiy.pdf?ysclid=m3y2odjpfl869027373" TargetMode="External"/><Relationship Id="rId2" Type="http://schemas.openxmlformats.org/officeDocument/2006/relationships/hyperlink" Target="https://school10uspeh.minobr63.ru/" TargetMode="Externa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8019" y="638049"/>
            <a:ext cx="7117552" cy="385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24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Городская проектная </a:t>
            </a:r>
            <a:r>
              <a:rPr lang="ru-RU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площадка в сфере образования в 2024-2025г</a:t>
            </a:r>
          </a:p>
          <a:p>
            <a:pPr algn="ctr">
              <a:buClrTx/>
              <a:buFontTx/>
              <a:buNone/>
            </a:pPr>
            <a:endParaRPr lang="ru-RU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ctr"/>
            <a:r>
              <a:rPr lang="ru-RU" sz="27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</a:t>
            </a:r>
            <a:r>
              <a:rPr lang="ru-RU" sz="2700" b="1" dirty="0">
                <a:latin typeface="Times New Roman" panose="02020603050405020304" pitchFamily="18" charset="0"/>
              </a:rPr>
              <a:t>Цифровой лекторий», как средство формирования </a:t>
            </a:r>
            <a:r>
              <a:rPr lang="ru-RU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индивидуальной траектории </a:t>
            </a:r>
            <a:r>
              <a:rPr lang="ru-RU" sz="27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профессиональной деятельности </a:t>
            </a:r>
            <a:r>
              <a:rPr lang="ru-RU" sz="27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учащихся</a:t>
            </a:r>
            <a:r>
              <a:rPr lang="ru-RU" sz="27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»</a:t>
            </a:r>
            <a:endParaRPr lang="ru-RU" sz="2700" b="1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algn="ctr">
              <a:buClrTx/>
              <a:buFontTx/>
              <a:buNone/>
            </a:pPr>
            <a:endParaRPr lang="ru-RU" sz="3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algn="ctr">
              <a:lnSpc>
                <a:spcPct val="115000"/>
              </a:lnSpc>
              <a:buClrTx/>
              <a:buFontTx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«Школа №10 «Успех» г. о. Самара</a:t>
            </a:r>
            <a:endParaRPr lang="ru-RU" sz="27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58"/>
            <a:ext cx="1364343" cy="145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Обязательные элементы содержания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91545"/>
            <a:ext cx="7886700" cy="3263504"/>
          </a:xfrm>
        </p:spPr>
        <p:txBody>
          <a:bodyPr>
            <a:normAutofit/>
          </a:bodyPr>
          <a:lstStyle/>
          <a:p>
            <a:pPr marL="385763" indent="-385763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профессии (в чем она заключается, достоинства, недостатки).</a:t>
            </a:r>
          </a:p>
          <a:p>
            <a:pPr marL="385763" indent="-385763">
              <a:buAutoNum type="arabicPeriod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Востребованность на рынке труда.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получить образование?</a:t>
            </a:r>
          </a:p>
          <a:p>
            <a:pPr marL="385763" indent="-385763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предметы необходимы для поступления?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75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85" y="125959"/>
            <a:ext cx="8498114" cy="597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" algn="ctr">
              <a:lnSpc>
                <a:spcPct val="107000"/>
              </a:lnSpc>
              <a:spcAft>
                <a:spcPts val="150"/>
              </a:spcAf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ОЦЕНИВАНИЯ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ВИДЕОФИЛЬМОВ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915" algn="ctr">
              <a:lnSpc>
                <a:spcPct val="107000"/>
              </a:lnSpc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160"/>
              </a:spcAft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    Информативность — 1 балл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355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    Содержательность – 5 баллов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раскрытие темы и доказательство актуальности  проекта — 3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познавательный фактор —2 балла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355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     Визуальные эффекты для видеоряда – 1,5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наличие заставки и  титров —0,5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наличие текстовых заставок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наличие графических заставок, спец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эффектов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0,5 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балла</a:t>
            </a:r>
          </a:p>
          <a:p>
            <a:pPr marL="228600" lvl="0">
              <a:lnSpc>
                <a:spcPct val="107000"/>
              </a:lnSpc>
              <a:spcAft>
                <a:spcPts val="355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    Работа со звуком – 2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 lvl="0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соответствие музыки содержанию видеоряда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 lvl="0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качество звука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 lvl="0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громкость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 lvl="0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синхронизация звука и картинки — 0,5 балла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endParaRPr lang="ru-RU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685" algn="ctr">
              <a:lnSpc>
                <a:spcPct val="107000"/>
              </a:lnSpc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4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8285" y="496074"/>
            <a:ext cx="7968343" cy="4765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" algn="ctr">
              <a:lnSpc>
                <a:spcPct val="107000"/>
              </a:lnSpc>
              <a:spcAft>
                <a:spcPts val="150"/>
              </a:spcAft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ОЦЕНИВАНИЯ</a:t>
            </a:r>
            <a:r>
              <a:rPr lang="ru-RU" sz="1800" dirty="0" smtClean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ВИДЕОФИЛЬМОВ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1915" algn="ctr">
              <a:lnSpc>
                <a:spcPct val="107000"/>
              </a:lnSpc>
            </a:pPr>
            <a:r>
              <a:rPr lang="ru-RU" sz="18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355"/>
              </a:spcAft>
            </a:pP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    Эффекты изображения – 1 балл.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яркость, контрастность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обрезка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355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    Режиссёрское решение – 4,5 балла.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идея, замысел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оригинальность 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 актерский состав (участие обучающихся нашей школы –1 балл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привлечение специалистов (интервью) -2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9575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      использование фрагментов из Интернет с указанием в титрах ССЫЛКИ на Интернет ресурсы— 0,5 балла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685" algn="ctr">
              <a:lnSpc>
                <a:spcPct val="107000"/>
              </a:lnSpc>
            </a:pP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t="16721" r="5979" b="14138"/>
          <a:stretch/>
        </p:blipFill>
        <p:spPr>
          <a:xfrm>
            <a:off x="0" y="-1"/>
            <a:ext cx="9144000" cy="520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A1A50D4-ED9D-44C6-9189-599D3987B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175"/>
            <a:ext cx="4224424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327EE5-3CC6-49E5-9450-704FA8E4A379}"/>
              </a:ext>
            </a:extLst>
          </p:cNvPr>
          <p:cNvSpPr txBox="1"/>
          <p:nvPr/>
        </p:nvSpPr>
        <p:spPr>
          <a:xfrm>
            <a:off x="217914" y="196185"/>
            <a:ext cx="5525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PT Sans" panose="020B0503020203020204" pitchFamily="34" charset="-52"/>
                <a:ea typeface="Roboto Condensed Light" panose="020B0604020202020204" charset="0"/>
              </a:rPr>
              <a:t>Иногда </a:t>
            </a:r>
            <a:r>
              <a:rPr lang="ru-RU" sz="2000" dirty="0" smtClean="0">
                <a:latin typeface="PT Sans" panose="020B0503020203020204" pitchFamily="34" charset="-52"/>
                <a:ea typeface="Roboto Condensed Light" panose="020B0604020202020204" charset="0"/>
              </a:rPr>
              <a:t>велосипед </a:t>
            </a:r>
            <a:r>
              <a:rPr lang="ru-RU" sz="2000" dirty="0">
                <a:latin typeface="PT Sans" panose="020B0503020203020204" pitchFamily="34" charset="-52"/>
                <a:ea typeface="Roboto Condensed Light" panose="020B0604020202020204" charset="0"/>
              </a:rPr>
              <a:t>можно изобрести заново 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sym typeface="Wingdings" panose="05000000000000000000" pitchFamily="2" charset="2"/>
              </a:rPr>
              <a:t></a:t>
            </a:r>
            <a:endParaRPr lang="ru-RU" sz="2000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pic>
        <p:nvPicPr>
          <p:cNvPr id="3076" name="Picture 4" descr="https://api.time.com/wp-content/uploads/2023/10/best-inventions-2023-ref-bikes.jpg?quality=85&amp;w=2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49" y="1019175"/>
            <a:ext cx="4438651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913" y="4370933"/>
            <a:ext cx="4287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T Sans" panose="020B0604020202020204" charset="-52"/>
              </a:rPr>
              <a:t>2018 год</a:t>
            </a:r>
          </a:p>
          <a:p>
            <a:pPr algn="ctr"/>
            <a:r>
              <a:rPr lang="ru-RU" sz="2000" dirty="0" smtClean="0">
                <a:latin typeface="PT Sans" panose="020B0604020202020204" charset="-52"/>
              </a:rPr>
              <a:t>Велосипед Скотта </a:t>
            </a:r>
            <a:r>
              <a:rPr lang="ru-RU" sz="2000" dirty="0">
                <a:latin typeface="PT Sans" panose="020B0604020202020204" charset="-52"/>
              </a:rPr>
              <a:t>Р</a:t>
            </a:r>
            <a:r>
              <a:rPr lang="ru-RU" sz="2000" dirty="0" smtClean="0">
                <a:latin typeface="PT Sans" panose="020B0604020202020204" charset="-52"/>
              </a:rPr>
              <a:t>обинсона</a:t>
            </a:r>
            <a:endParaRPr lang="ru-RU" sz="2000" dirty="0">
              <a:latin typeface="PT Sans" panose="020B0604020202020204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57825" y="4370933"/>
            <a:ext cx="2609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PT Sans" panose="020B0604020202020204" charset="-52"/>
              </a:rPr>
              <a:t>2023 год</a:t>
            </a:r>
          </a:p>
          <a:p>
            <a:pPr algn="ctr"/>
            <a:r>
              <a:rPr lang="en-US" sz="2000" dirty="0">
                <a:latin typeface="PT Sans" panose="020B0604020202020204" charset="-52"/>
              </a:rPr>
              <a:t>REF </a:t>
            </a:r>
            <a:r>
              <a:rPr lang="ru-RU" sz="2000" dirty="0">
                <a:latin typeface="PT Sans" panose="020B0604020202020204" charset="-52"/>
              </a:rPr>
              <a:t>Велосипеды</a:t>
            </a:r>
          </a:p>
        </p:txBody>
      </p:sp>
    </p:spTree>
    <p:extLst>
      <p:ext uri="{BB962C8B-B14F-4D97-AF65-F5344CB8AC3E}">
        <p14:creationId xmlns:p14="http://schemas.microsoft.com/office/powerpoint/2010/main" val="212452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f.ppt-online.org/files/slide/o/Ovu5EKRB1kQLwM4zbDZfd8onFWC2Paq6pGtl3s/slide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744" b="44000"/>
          <a:stretch/>
        </p:blipFill>
        <p:spPr bwMode="auto">
          <a:xfrm>
            <a:off x="4582556" y="694077"/>
            <a:ext cx="4648530" cy="315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A204CF-2F10-40E2-8D37-E0E23CB1A611}"/>
              </a:ext>
            </a:extLst>
          </p:cNvPr>
          <p:cNvSpPr txBox="1"/>
          <p:nvPr/>
        </p:nvSpPr>
        <p:spPr>
          <a:xfrm>
            <a:off x="1632857" y="-120396"/>
            <a:ext cx="6214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latin typeface="PT Sans" panose="020B0503020203020204" pitchFamily="34" charset="-52"/>
              </a:rPr>
              <a:t>КАКОЕ ОНО, </a:t>
            </a:r>
            <a:r>
              <a:rPr lang="ru-RU" sz="3600" b="1" dirty="0" smtClean="0">
                <a:solidFill>
                  <a:srgbClr val="CB007B"/>
                </a:solidFill>
                <a:latin typeface="PT Sans" panose="020B0503020203020204" pitchFamily="34" charset="-52"/>
              </a:rPr>
              <a:t>БУДУЩЕЕ</a:t>
            </a:r>
            <a:r>
              <a:rPr lang="ru-RU" sz="3600" b="1" dirty="0" smtClean="0">
                <a:latin typeface="PT Sans" panose="020B0503020203020204" pitchFamily="34" charset="-52"/>
              </a:rPr>
              <a:t>?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17" y="963297"/>
            <a:ext cx="4812467" cy="40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5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1658" y="613011"/>
            <a:ext cx="74167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Цель проекта: </a:t>
            </a:r>
            <a:r>
              <a:rPr lang="ru-RU" sz="2000" dirty="0" smtClean="0">
                <a:solidFill>
                  <a:srgbClr val="0A0A0A"/>
                </a:solidFill>
                <a:latin typeface="Times New Roman" panose="02020603050405020304" pitchFamily="18" charset="0"/>
              </a:rPr>
              <a:t>осознанное </a:t>
            </a:r>
            <a:r>
              <a:rPr lang="ru-RU" sz="2000" dirty="0">
                <a:solidFill>
                  <a:srgbClr val="0A0A0A"/>
                </a:solidFill>
                <a:latin typeface="Times New Roman" panose="02020603050405020304" pitchFamily="18" charset="0"/>
              </a:rPr>
              <a:t>профессиональное самоопределение учащихся, предоставление инструментов для планирования дальнейшего образования и профессионального пути</a:t>
            </a:r>
            <a:r>
              <a:rPr lang="ru-RU" sz="2000" dirty="0" smtClean="0">
                <a:solidFill>
                  <a:srgbClr val="0A0A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2000" dirty="0" smtClean="0">
              <a:solidFill>
                <a:srgbClr val="0A0A0A"/>
              </a:solidFill>
              <a:latin typeface="Times New Roman" panose="02020603050405020304" pitchFamily="18" charset="0"/>
            </a:endParaRPr>
          </a:p>
          <a:p>
            <a:pPr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Решаемые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задачи проекта</a:t>
            </a:r>
            <a:r>
              <a:rPr lang="ru-RU" sz="2000" dirty="0">
                <a:solidFill>
                  <a:srgbClr val="0A0A0A"/>
                </a:solidFill>
                <a:latin typeface="Times New Roman" panose="02020603050405020304" pitchFamily="18" charset="0"/>
              </a:rPr>
              <a:t>:</a:t>
            </a:r>
            <a:endParaRPr lang="ru-RU" sz="2000" dirty="0"/>
          </a:p>
          <a:p>
            <a:pPr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dirty="0">
                <a:solidFill>
                  <a:srgbClr val="0A0A0A"/>
                </a:solidFill>
                <a:latin typeface="Times New Roman" panose="02020603050405020304" pitchFamily="18" charset="0"/>
              </a:rPr>
              <a:t>информация о </a:t>
            </a:r>
            <a:r>
              <a:rPr lang="ru-RU" sz="2000" dirty="0" smtClean="0">
                <a:solidFill>
                  <a:srgbClr val="0A0A0A"/>
                </a:solidFill>
                <a:latin typeface="Times New Roman" panose="02020603050405020304" pitchFamily="18" charset="0"/>
              </a:rPr>
              <a:t>профессиях</a:t>
            </a:r>
            <a:r>
              <a:rPr lang="ru-RU" sz="2000" dirty="0">
                <a:solidFill>
                  <a:srgbClr val="0A0A0A"/>
                </a:solidFill>
                <a:latin typeface="Times New Roman" panose="02020603050405020304" pitchFamily="18" charset="0"/>
              </a:rPr>
              <a:t>, рынке труда, </a:t>
            </a:r>
            <a:r>
              <a:rPr lang="ru-RU" sz="2000" dirty="0" smtClean="0">
                <a:solidFill>
                  <a:srgbClr val="0A0A0A"/>
                </a:solidFill>
                <a:latin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0A0A0A"/>
                </a:solidFill>
                <a:latin typeface="Times New Roman" panose="02020603050405020304" pitchFamily="18" charset="0"/>
              </a:rPr>
              <a:t>социальных навыков, получение опыта принятия решений</a:t>
            </a:r>
            <a:r>
              <a:rPr lang="ru-RU" sz="2000" dirty="0" smtClean="0">
                <a:solidFill>
                  <a:srgbClr val="0A0A0A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2000" dirty="0">
              <a:solidFill>
                <a:srgbClr val="0A0A0A"/>
              </a:solidFill>
              <a:latin typeface="Times New Roman" panose="02020603050405020304" pitchFamily="18" charset="0"/>
            </a:endParaRPr>
          </a:p>
          <a:p>
            <a:pPr lvl="0" algn="just">
              <a:buClrTx/>
            </a:pPr>
            <a:r>
              <a:rPr lang="ru-RU" sz="2000" b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Идея проекта:</a:t>
            </a:r>
            <a:r>
              <a:rPr lang="ru-RU" sz="20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kern="1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создание креативного видеоролика, который демонстрирует профессию через интересные сюжеты, интервью с работающими, а также показывает преимущества и особенности данной профессии.</a:t>
            </a:r>
          </a:p>
          <a:p>
            <a:pPr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2000" dirty="0" smtClean="0">
              <a:solidFill>
                <a:srgbClr val="0A0A0A"/>
              </a:solidFill>
              <a:latin typeface="Times New Roman" panose="02020603050405020304" pitchFamily="18" charset="0"/>
            </a:endParaRPr>
          </a:p>
          <a:p>
            <a:pPr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370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143C04C-DF33-4BBF-8F08-04C08A393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20" y="74365"/>
            <a:ext cx="4728080" cy="4002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FC1E6E-97D8-457F-ADCF-BFCE33E9A850}"/>
              </a:ext>
            </a:extLst>
          </p:cNvPr>
          <p:cNvSpPr txBox="1"/>
          <p:nvPr/>
        </p:nvSpPr>
        <p:spPr>
          <a:xfrm>
            <a:off x="276279" y="181354"/>
            <a:ext cx="46523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540385" algn="l"/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Предмет:</a:t>
            </a:r>
            <a:r>
              <a:rPr lang="ru-RU" sz="2000" dirty="0">
                <a:solidFill>
                  <a:srgbClr val="0A0A0A"/>
                </a:solidFill>
                <a:latin typeface="Times New Roman" panose="02020603050405020304" pitchFamily="18" charset="0"/>
              </a:rPr>
              <a:t> видеокурс «Цифровой лекторий» (Мир профессий) для учащихся 8-10 </a:t>
            </a:r>
            <a:r>
              <a:rPr lang="ru-RU" sz="2000" dirty="0" smtClean="0">
                <a:solidFill>
                  <a:srgbClr val="0A0A0A"/>
                </a:solidFill>
                <a:latin typeface="Times New Roman" panose="02020603050405020304" pitchFamily="18" charset="0"/>
              </a:rPr>
              <a:t>классов</a:t>
            </a:r>
            <a:r>
              <a:rPr lang="ru-RU" sz="2000" dirty="0">
                <a:solidFill>
                  <a:srgbClr val="0A0A0A"/>
                </a:solidFill>
                <a:latin typeface="Times New Roman" panose="02020603050405020304" pitchFamily="18" charset="0"/>
              </a:rPr>
              <a:t>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: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Видеокурс это не только фиксация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об опыте деятельности, обучении, личных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качествах, но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озможность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рынке труда.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Следствие: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индивидуальной образовательной и карьерной траектории развития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9967">
            <a:off x="6578270" y="4191610"/>
            <a:ext cx="1093807" cy="1009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FC1E6E-97D8-457F-ADCF-BFCE33E9A850}"/>
              </a:ext>
            </a:extLst>
          </p:cNvPr>
          <p:cNvSpPr txBox="1"/>
          <p:nvPr/>
        </p:nvSpPr>
        <p:spPr>
          <a:xfrm rot="19734009">
            <a:off x="4653945" y="4211180"/>
            <a:ext cx="2954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 smtClean="0">
                <a:latin typeface="PT Sans" panose="020B0604020202020204" charset="-52"/>
              </a:rPr>
              <a:t>Где-то здесь может быть</a:t>
            </a:r>
          </a:p>
          <a:p>
            <a:pPr algn="ctr"/>
            <a:r>
              <a:rPr lang="ru-RU" sz="1200" i="1" dirty="0" smtClean="0">
                <a:latin typeface="PT Sans" panose="020B0604020202020204" charset="-52"/>
              </a:rPr>
              <a:t>«условная нефть»</a:t>
            </a:r>
            <a:endParaRPr lang="ru-RU" sz="1200" i="1" dirty="0">
              <a:latin typeface="PT Sans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58571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793767"/>
              </p:ext>
            </p:extLst>
          </p:nvPr>
        </p:nvGraphicFramePr>
        <p:xfrm>
          <a:off x="406403" y="849088"/>
          <a:ext cx="8331197" cy="4201250"/>
        </p:xfrm>
        <a:graphic>
          <a:graphicData uri="http://schemas.openxmlformats.org/drawingml/2006/table">
            <a:tbl>
              <a:tblPr firstRow="1" firstCol="1" bandRow="1"/>
              <a:tblGrid>
                <a:gridCol w="517869"/>
                <a:gridCol w="5370183"/>
                <a:gridCol w="2443145"/>
              </a:tblGrid>
              <a:tr h="1540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локальных актов, регламентирующих деятельность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проектной площадки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функционирование рабочей группы по реализации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МБОУ «ШКОЛА № 10 "УСПЕХ» Г.О. САМАРА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82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Создание и поддержка Интернет-ресурса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проектной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площадки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МБОУ «ШКОЛА № 10 "УСПЕХ» Г.О. </a:t>
                      </a:r>
                      <a:r>
                        <a:rPr lang="ru-RU" sz="2000" u="sng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САМАРА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70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установочных родительских и ученических собраний по запуску проекта.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психологического сопровождения проекта. Входное тестирование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учащихся.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"/>
                        </a:rPr>
                        <a:t>Методика </a:t>
                      </a:r>
                      <a:r>
                        <a:rPr lang="ru-RU" sz="2000" u="sng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«Матрица выбора профессии</a:t>
                      </a:r>
                      <a:r>
                        <a:rPr lang="ru-RU" sz="2000" u="sng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»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8687" y="196873"/>
            <a:ext cx="8766627" cy="4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Реализованные этапы </a:t>
            </a:r>
            <a:r>
              <a:rPr lang="ru-RU" altLang="ru-RU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городской проектной площадки</a:t>
            </a:r>
            <a:endParaRPr lang="ru-RU" altLang="ru-RU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3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08765"/>
              </p:ext>
            </p:extLst>
          </p:nvPr>
        </p:nvGraphicFramePr>
        <p:xfrm>
          <a:off x="599839" y="631372"/>
          <a:ext cx="8246618" cy="4371579"/>
        </p:xfrm>
        <a:graphic>
          <a:graphicData uri="http://schemas.openxmlformats.org/drawingml/2006/table">
            <a:tbl>
              <a:tblPr firstRow="1" firstCol="1" bandRow="1"/>
              <a:tblGrid>
                <a:gridCol w="479140"/>
                <a:gridCol w="5481478"/>
                <a:gridCol w="2286000"/>
              </a:tblGrid>
              <a:tr h="645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Практико-информационные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семинары с педагогами, участниками 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61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Партнерское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АО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РКЦ «Прогресс»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экскурсий,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лекций) </a:t>
                      </a:r>
                    </a:p>
                    <a:p>
                      <a:pPr algn="l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ПАО «ОДК-Кузнецов</a:t>
                      </a:r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l"/>
                      <a:r>
                        <a:rPr lang="ru-RU" sz="2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2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еженедельных занятий по 3Д-моделированию</a:t>
                      </a:r>
                    </a:p>
                    <a:p>
                      <a:pPr algn="l"/>
                      <a:r>
                        <a:rPr lang="ru-RU" sz="20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Квиз</a:t>
                      </a:r>
                      <a:r>
                        <a:rPr lang="ru-RU" sz="2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учащихся инженерных классов</a:t>
                      </a:r>
                    </a:p>
                    <a:p>
                      <a:pPr algn="l"/>
                      <a:r>
                        <a:rPr lang="ru-RU" sz="2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«</a:t>
                      </a:r>
                      <a:r>
                        <a:rPr lang="ru-RU" sz="2000" b="0" i="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Каракури</a:t>
                      </a:r>
                      <a:r>
                        <a:rPr lang="ru-RU" sz="2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Инженерное мышление»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Подписано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подписано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72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обучения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учащихся</a:t>
                      </a:r>
                      <a:r>
                        <a:rPr lang="ru-RU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базе </a:t>
                      </a:r>
                      <a:r>
                        <a:rPr lang="ru-RU" sz="2000" dirty="0">
                          <a:solidFill>
                            <a:srgbClr val="18001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детского технопарка "Кванториум-63 регион" (структурное подразделение ГБОУ ДО СО СОЦДЮТТ</a:t>
                      </a:r>
                      <a:r>
                        <a:rPr lang="ru-RU" sz="2000" dirty="0" smtClean="0">
                          <a:solidFill>
                            <a:srgbClr val="180018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оговор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каждым учащимся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78971" y="137886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2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Реализованные этапы работы городской проектной площадки</a:t>
            </a:r>
            <a:endParaRPr lang="ru-RU" altLang="ru-RU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27209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0190" y="210924"/>
            <a:ext cx="81551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2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Реализованные </a:t>
            </a:r>
            <a:r>
              <a:rPr lang="ru-RU" altLang="ru-RU" sz="2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работы городской проектной площадки</a:t>
            </a:r>
            <a:endParaRPr lang="ru-RU" altLang="ru-RU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678365"/>
              </p:ext>
            </p:extLst>
          </p:nvPr>
        </p:nvGraphicFramePr>
        <p:xfrm>
          <a:off x="700190" y="876582"/>
          <a:ext cx="7166609" cy="1760982"/>
        </p:xfrm>
        <a:graphic>
          <a:graphicData uri="http://schemas.openxmlformats.org/drawingml/2006/table">
            <a:tbl>
              <a:tblPr firstRow="1" firstCol="1" bandRow="1"/>
              <a:tblGrid>
                <a:gridCol w="416391"/>
                <a:gridCol w="5528986"/>
                <a:gridCol w="1221232"/>
              </a:tblGrid>
              <a:tr h="1698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0" marR="408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 цикла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профориентационых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лекций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 smtClean="0">
                          <a:solidFill>
                            <a:srgbClr val="71717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образовательным центром «Маяк», СГЭУ г. Самара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учащихся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классов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 Бизнес-игра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"Лига предпринимателей»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1717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обр. центр «Маяк»)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0" marR="408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50" marR="408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8" y="3251200"/>
            <a:ext cx="2451503" cy="1892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894" y="2857856"/>
            <a:ext cx="1549105" cy="22856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91" y="2711158"/>
            <a:ext cx="2387600" cy="1790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002" y="3015812"/>
            <a:ext cx="2840982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0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07095" y="37529"/>
            <a:ext cx="331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ru-RU" altLang="ru-RU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Реализованные этапы </a:t>
            </a:r>
            <a:r>
              <a:rPr lang="ru-RU" altLang="ru-RU" sz="1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endParaRPr lang="ru-RU" altLang="ru-RU" sz="13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711" y="3848926"/>
            <a:ext cx="2807628" cy="12945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484" y="3773732"/>
            <a:ext cx="2807079" cy="129457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134792"/>
              </p:ext>
            </p:extLst>
          </p:nvPr>
        </p:nvGraphicFramePr>
        <p:xfrm>
          <a:off x="228941" y="493237"/>
          <a:ext cx="8579975" cy="3280495"/>
        </p:xfrm>
        <a:graphic>
          <a:graphicData uri="http://schemas.openxmlformats.org/drawingml/2006/table">
            <a:tbl>
              <a:tblPr firstRow="1" firstCol="1" bandRow="1"/>
              <a:tblGrid>
                <a:gridCol w="498508"/>
                <a:gridCol w="5695122"/>
                <a:gridCol w="2386345"/>
              </a:tblGrid>
              <a:tr h="3280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Профессиональные (производственные) экскурсии: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Музей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космонавтики АО РКЦ «Прогресс»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Производственные цеха АО РКЦ «Прогресс»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Испытательный полигон АО РКЦ «Прогресс»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Фабрика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печенья «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Сладкодаров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г.Самара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ВДНХ «Космос» г. Москва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Технопарк «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Экспериментаниум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г.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Москва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«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РосАтом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г. Москва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Технопарк 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-парк г. Казань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РЖД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пассажирское вагонное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депо    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г.Самара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ентябрь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2024г.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2024г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2024г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21" marR="490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23" y="3377093"/>
            <a:ext cx="1388591" cy="1772325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61257" y="3479485"/>
            <a:ext cx="2090057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4359" y="686555"/>
            <a:ext cx="7104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ru-RU" sz="2000" b="1" kern="1200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Этапы </a:t>
            </a:r>
            <a:r>
              <a:rPr lang="ru-RU" sz="2000" b="1" kern="1200" dirty="0" smtClean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проекта «Цифровой лекторий» (Мир профессий):</a:t>
            </a:r>
            <a:endParaRPr lang="ru-RU" sz="2000" b="1" kern="1200" dirty="0">
              <a:solidFill>
                <a:srgbClr val="4472C4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ru-RU" sz="2000" kern="1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just">
              <a:buClrTx/>
              <a:buFontTx/>
              <a:buNone/>
            </a:pPr>
            <a:r>
              <a:rPr lang="ru-RU" sz="2000" kern="1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Разработать сценарий видеоролика, презентующий профессию. </a:t>
            </a:r>
          </a:p>
          <a:p>
            <a:pPr algn="just">
              <a:buClrTx/>
              <a:buFontTx/>
              <a:buNone/>
            </a:pPr>
            <a:endParaRPr lang="ru-RU" sz="2000" kern="1200" dirty="0" smtClean="0">
              <a:solidFill>
                <a:srgbClr val="11111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ru-RU" sz="2000" kern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ru-RU" sz="2000" kern="1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Подготовить место съемки и необходимое оборудование. </a:t>
            </a:r>
          </a:p>
          <a:p>
            <a:pPr algn="just">
              <a:buClrTx/>
              <a:buFontTx/>
              <a:buNone/>
            </a:pPr>
            <a:endParaRPr lang="ru-RU" sz="2000" kern="1200" dirty="0" smtClean="0">
              <a:solidFill>
                <a:srgbClr val="11111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ru-RU" sz="2000" kern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ru-RU" sz="2000" kern="1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Провести съемку материала. </a:t>
            </a:r>
          </a:p>
          <a:p>
            <a:pPr algn="just">
              <a:buClrTx/>
              <a:buFontTx/>
              <a:buNone/>
            </a:pPr>
            <a:endParaRPr lang="ru-RU" sz="2000" kern="1200" dirty="0" smtClean="0">
              <a:solidFill>
                <a:srgbClr val="11111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ru-RU" sz="2000" kern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lang="ru-RU" sz="2000" kern="1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Монтаж видеоролика. </a:t>
            </a:r>
          </a:p>
          <a:p>
            <a:pPr algn="just">
              <a:buClrTx/>
              <a:buFontTx/>
              <a:buNone/>
            </a:pPr>
            <a:endParaRPr lang="ru-RU" sz="2000" kern="1200" dirty="0" smtClean="0">
              <a:solidFill>
                <a:srgbClr val="11111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>
              <a:buClrTx/>
              <a:buFontTx/>
              <a:buNone/>
            </a:pPr>
            <a:r>
              <a:rPr lang="ru-RU" sz="2000" kern="1200" dirty="0" smtClean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ru-RU" sz="2000" kern="1200" dirty="0">
                <a:solidFill>
                  <a:srgbClr val="11111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Провести рекламную кампанию для целевой аудитории.</a:t>
            </a:r>
          </a:p>
        </p:txBody>
      </p:sp>
    </p:spTree>
    <p:extLst>
      <p:ext uri="{BB962C8B-B14F-4D97-AF65-F5344CB8AC3E}">
        <p14:creationId xmlns:p14="http://schemas.microsoft.com/office/powerpoint/2010/main" val="2124761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48" y="1"/>
            <a:ext cx="7886700" cy="994172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                  Эффективные направления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348" y="994172"/>
            <a:ext cx="8430768" cy="3752040"/>
          </a:xfrm>
        </p:spPr>
        <p:txBody>
          <a:bodyPr>
            <a:normAutofit lnSpcReduction="10000"/>
          </a:bodyPr>
          <a:lstStyle/>
          <a:p>
            <a:pPr marL="385763" indent="-385763"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 энергетика                      9.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безопасность</a:t>
            </a:r>
          </a:p>
          <a:p>
            <a:pPr marL="385763" indent="-385763"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по ИИ             10. Биотехнология и генная</a:t>
            </a:r>
          </a:p>
          <a:p>
            <a:pPr marL="385763" indent="-385763"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Робототехника			инженерия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		     11.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Блокчейн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AutoNum type="arabicPeriod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			     12.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VR\AR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</a:p>
          <a:p>
            <a:pPr marL="385763" indent="-385763"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индустрия		     13. Психотерапия</a:t>
            </a:r>
          </a:p>
          <a:p>
            <a:pPr marL="385763" indent="-385763">
              <a:buAutoNum type="arabicPeriod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14. Маркетинг 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нейромаркетинг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AutoNum type="arabicPeriod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Девелопмент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15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Дизайн</a:t>
            </a:r>
          </a:p>
          <a:p>
            <a:pPr marL="0" indent="0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* Мир рабочих профессий (токарь, сварщик, 				слесарь, электрик, кровельщик…)</a:t>
            </a:r>
          </a:p>
          <a:p>
            <a:pPr marL="0" indent="0">
              <a:buNone/>
            </a:pPr>
            <a:endParaRPr lang="ru-RU" dirty="0" smtClean="0"/>
          </a:p>
          <a:p>
            <a:pPr marL="385763" indent="-385763">
              <a:buAutoNum type="arabicPeriod"/>
            </a:pPr>
            <a:endParaRPr lang="ru-RU" dirty="0" smtClean="0"/>
          </a:p>
          <a:p>
            <a:pPr marL="385763" indent="-385763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76971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6668</TotalTime>
  <Words>488</Words>
  <Application>Microsoft Office PowerPoint</Application>
  <PresentationFormat>Экран (16:9)</PresentationFormat>
  <Paragraphs>147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Wingdings</vt:lpstr>
      <vt:lpstr>PT Sans</vt:lpstr>
      <vt:lpstr>Calibri</vt:lpstr>
      <vt:lpstr>Times New Roman</vt:lpstr>
      <vt:lpstr>Roboto Condensed Light</vt:lpstr>
      <vt:lpstr>Calibri Light</vt:lpstr>
      <vt:lpstr>Simple Light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Эффективные направления</vt:lpstr>
      <vt:lpstr>Обязательные элементы содержания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Андреева</dc:creator>
  <cp:lastModifiedBy>рбт</cp:lastModifiedBy>
  <cp:revision>138</cp:revision>
  <dcterms:modified xsi:type="dcterms:W3CDTF">2025-04-06T16:23:10Z</dcterms:modified>
</cp:coreProperties>
</file>