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75" r:id="rId4"/>
    <p:sldId id="274" r:id="rId5"/>
    <p:sldId id="276" r:id="rId6"/>
    <p:sldId id="277" r:id="rId7"/>
    <p:sldId id="278" r:id="rId8"/>
    <p:sldId id="279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344762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34476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1173480"/>
          </a:xfrm>
          <a:custGeom>
            <a:avLst/>
            <a:gdLst/>
            <a:ahLst/>
            <a:cxnLst/>
            <a:rect l="l" t="t" r="r" b="b"/>
            <a:pathLst>
              <a:path w="9144000" h="1173480">
                <a:moveTo>
                  <a:pt x="9144000" y="0"/>
                </a:moveTo>
                <a:lnTo>
                  <a:pt x="0" y="0"/>
                </a:lnTo>
                <a:lnTo>
                  <a:pt x="0" y="1173479"/>
                </a:lnTo>
                <a:lnTo>
                  <a:pt x="9144000" y="1173479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344762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344762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3033" y="157353"/>
            <a:ext cx="7837932" cy="833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344762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1081" y="2647315"/>
            <a:ext cx="6926580" cy="19678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34476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917064"/>
          </a:xfrm>
          <a:custGeom>
            <a:avLst/>
            <a:gdLst/>
            <a:ahLst/>
            <a:cxnLst/>
            <a:rect l="l" t="t" r="r" b="b"/>
            <a:pathLst>
              <a:path w="9144000" h="1917064">
                <a:moveTo>
                  <a:pt x="9144000" y="0"/>
                </a:moveTo>
                <a:lnTo>
                  <a:pt x="0" y="0"/>
                </a:lnTo>
                <a:lnTo>
                  <a:pt x="0" y="1916684"/>
                </a:lnTo>
                <a:lnTo>
                  <a:pt x="9144000" y="1916684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88566" y="0"/>
            <a:ext cx="516445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1755" marR="5080" indent="-59690">
              <a:lnSpc>
                <a:spcPct val="100000"/>
              </a:lnSpc>
              <a:spcBef>
                <a:spcPts val="95"/>
              </a:spcBef>
            </a:pPr>
            <a:r>
              <a:rPr lang="ru-RU" sz="4000" b="0" spc="-35" dirty="0">
                <a:solidFill>
                  <a:srgbClr val="FFFFFF"/>
                </a:solidFill>
                <a:latin typeface="Calibri"/>
                <a:cs typeface="Calibri"/>
              </a:rPr>
              <a:t>Ученическое</a:t>
            </a:r>
            <a:r>
              <a:rPr sz="4000" b="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b="0" spc="-5" dirty="0" err="1">
                <a:solidFill>
                  <a:srgbClr val="FFFFFF"/>
                </a:solidFill>
                <a:latin typeface="Calibri"/>
                <a:cs typeface="Calibri"/>
              </a:rPr>
              <a:t>собрание</a:t>
            </a:r>
            <a:r>
              <a:rPr sz="4000" b="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b="0" spc="-8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b="0" spc="-5" dirty="0">
                <a:solidFill>
                  <a:srgbClr val="FFFFFF"/>
                </a:solidFill>
                <a:latin typeface="Calibri"/>
                <a:cs typeface="Calibri"/>
              </a:rPr>
              <a:t>202</a:t>
            </a:r>
            <a:r>
              <a:rPr lang="ru-RU" sz="4000" b="0" spc="-5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z="4000" b="0" spc="-5" dirty="0">
                <a:solidFill>
                  <a:srgbClr val="FFFFFF"/>
                </a:solidFill>
                <a:latin typeface="Calibri"/>
                <a:cs typeface="Calibri"/>
              </a:rPr>
              <a:t>-202</a:t>
            </a:r>
            <a:r>
              <a:rPr lang="ru-RU" sz="4000" b="0" spc="-5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sz="4000" b="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b="0" spc="-5" dirty="0">
                <a:solidFill>
                  <a:srgbClr val="FFFFFF"/>
                </a:solidFill>
                <a:latin typeface="Calibri"/>
                <a:cs typeface="Calibri"/>
              </a:rPr>
              <a:t>учебный</a:t>
            </a:r>
            <a:r>
              <a:rPr sz="4000" b="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b="0" spc="-60" dirty="0">
                <a:solidFill>
                  <a:srgbClr val="FFFFFF"/>
                </a:solidFill>
                <a:latin typeface="Calibri"/>
                <a:cs typeface="Calibri"/>
              </a:rPr>
              <a:t>год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917192"/>
            <a:ext cx="9144000" cy="315595"/>
          </a:xfrm>
          <a:custGeom>
            <a:avLst/>
            <a:gdLst/>
            <a:ahLst/>
            <a:cxnLst/>
            <a:rect l="l" t="t" r="r" b="b"/>
            <a:pathLst>
              <a:path w="9144000" h="315594">
                <a:moveTo>
                  <a:pt x="9144000" y="0"/>
                </a:moveTo>
                <a:lnTo>
                  <a:pt x="0" y="0"/>
                </a:lnTo>
                <a:lnTo>
                  <a:pt x="0" y="315467"/>
                </a:lnTo>
                <a:lnTo>
                  <a:pt x="9144000" y="315467"/>
                </a:lnTo>
                <a:lnTo>
                  <a:pt x="9144000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714996"/>
            <a:ext cx="9144000" cy="1143000"/>
          </a:xfrm>
          <a:custGeom>
            <a:avLst/>
            <a:gdLst/>
            <a:ahLst/>
            <a:cxnLst/>
            <a:rect l="l" t="t" r="r" b="b"/>
            <a:pathLst>
              <a:path w="9144000" h="1143000">
                <a:moveTo>
                  <a:pt x="9144000" y="0"/>
                </a:moveTo>
                <a:lnTo>
                  <a:pt x="0" y="0"/>
                </a:lnTo>
                <a:lnTo>
                  <a:pt x="0" y="1143000"/>
                </a:lnTo>
                <a:lnTo>
                  <a:pt x="9144000" y="1143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53236" y="2997834"/>
            <a:ext cx="750570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57935" marR="1242060" algn="ctr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2400" b="1" spc="-65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2400" b="1" spc="-1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2400" b="1" spc="-90" dirty="0">
                <a:solidFill>
                  <a:srgbClr val="344762"/>
                </a:solidFill>
                <a:latin typeface="Calibri"/>
                <a:cs typeface="Calibri"/>
              </a:rPr>
              <a:t>Г</a:t>
            </a:r>
            <a:r>
              <a:rPr sz="2400" b="1" spc="-15" dirty="0">
                <a:solidFill>
                  <a:srgbClr val="344762"/>
                </a:solidFill>
                <a:latin typeface="Calibri"/>
                <a:cs typeface="Calibri"/>
              </a:rPr>
              <a:t>ОВО</a:t>
            </a:r>
            <a:r>
              <a:rPr sz="2400" b="1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2400" b="1" spc="-8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344762"/>
                </a:solidFill>
                <a:latin typeface="Calibri"/>
                <a:cs typeface="Calibri"/>
              </a:rPr>
              <a:t>СОЧИНЕНИ</a:t>
            </a:r>
            <a:r>
              <a:rPr sz="2400" b="1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2400" b="1" spc="-7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344762"/>
                </a:solidFill>
                <a:latin typeface="Calibri"/>
                <a:cs typeface="Calibri"/>
              </a:rPr>
              <a:t>(</a:t>
            </a:r>
            <a:r>
              <a:rPr sz="2400" b="1" spc="-1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2400" b="1" dirty="0">
                <a:solidFill>
                  <a:srgbClr val="344762"/>
                </a:solidFill>
                <a:latin typeface="Calibri"/>
                <a:cs typeface="Calibri"/>
              </a:rPr>
              <a:t>ЗЛ</a:t>
            </a:r>
            <a:r>
              <a:rPr sz="2400" b="1" spc="-5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2400" b="1" dirty="0">
                <a:solidFill>
                  <a:srgbClr val="344762"/>
                </a:solidFill>
                <a:latin typeface="Calibri"/>
                <a:cs typeface="Calibri"/>
              </a:rPr>
              <a:t>Ж</a:t>
            </a:r>
            <a:r>
              <a:rPr sz="2400" b="1" spc="5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2400" b="1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2400" b="1" spc="-1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2400" b="1" dirty="0">
                <a:solidFill>
                  <a:srgbClr val="344762"/>
                </a:solidFill>
                <a:latin typeface="Calibri"/>
                <a:cs typeface="Calibri"/>
              </a:rPr>
              <a:t>Е)  В</a:t>
            </a:r>
            <a:r>
              <a:rPr sz="2400" b="1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344762"/>
                </a:solidFill>
                <a:latin typeface="Calibri"/>
                <a:cs typeface="Calibri"/>
              </a:rPr>
              <a:t>202</a:t>
            </a:r>
            <a:r>
              <a:rPr lang="ru-RU" sz="2400" b="1" spc="-5" dirty="0">
                <a:solidFill>
                  <a:srgbClr val="344762"/>
                </a:solidFill>
                <a:latin typeface="Calibri"/>
                <a:cs typeface="Calibri"/>
              </a:rPr>
              <a:t>4</a:t>
            </a:r>
            <a:r>
              <a:rPr sz="2400" b="1" spc="-5" dirty="0">
                <a:solidFill>
                  <a:srgbClr val="344762"/>
                </a:solidFill>
                <a:latin typeface="Calibri"/>
                <a:cs typeface="Calibri"/>
              </a:rPr>
              <a:t>-202</a:t>
            </a:r>
            <a:r>
              <a:rPr lang="ru-RU" sz="2400" b="1" spc="-5" dirty="0">
                <a:solidFill>
                  <a:srgbClr val="344762"/>
                </a:solidFill>
                <a:latin typeface="Calibri"/>
                <a:cs typeface="Calibri"/>
              </a:rPr>
              <a:t>5 </a:t>
            </a:r>
            <a:r>
              <a:rPr sz="2400" b="1" spc="-10" dirty="0">
                <a:solidFill>
                  <a:srgbClr val="344762"/>
                </a:solidFill>
                <a:latin typeface="Calibri"/>
                <a:cs typeface="Calibri"/>
              </a:rPr>
              <a:t>УЧЕБНОМ</a:t>
            </a:r>
            <a:r>
              <a:rPr sz="2400" b="1" spc="-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400" b="1" spc="-105" dirty="0">
                <a:solidFill>
                  <a:srgbClr val="344762"/>
                </a:solidFill>
                <a:latin typeface="Calibri"/>
                <a:cs typeface="Calibri"/>
              </a:rPr>
              <a:t>ГОДУ:</a:t>
            </a:r>
            <a:endParaRPr sz="24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lang="ru-RU" sz="2400" b="1" spc="-5" dirty="0">
                <a:solidFill>
                  <a:srgbClr val="344762"/>
                </a:solidFill>
                <a:latin typeface="Calibri"/>
                <a:cs typeface="Calibri"/>
              </a:rPr>
              <a:t>ПОРЯДОК ПРОВЕДЕНИЯ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0" y="4773167"/>
            <a:ext cx="9144000" cy="362920"/>
          </a:xfrm>
          <a:prstGeom prst="rect">
            <a:avLst/>
          </a:prstGeom>
          <a:solidFill>
            <a:srgbClr val="E6E6E6"/>
          </a:solidFill>
        </p:spPr>
        <p:txBody>
          <a:bodyPr vert="horz" wrap="square" lIns="0" tIns="54610" rIns="0" bIns="0" rtlCol="0">
            <a:spAutoFit/>
          </a:bodyPr>
          <a:lstStyle/>
          <a:p>
            <a:pPr marL="3945254" algn="ctr">
              <a:lnSpc>
                <a:spcPct val="100000"/>
              </a:lnSpc>
              <a:spcBef>
                <a:spcPts val="430"/>
              </a:spcBef>
            </a:pPr>
            <a:endParaRPr sz="20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1825" y="6005271"/>
            <a:ext cx="121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у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173480"/>
          </a:xfrm>
          <a:custGeom>
            <a:avLst/>
            <a:gdLst/>
            <a:ahLst/>
            <a:cxnLst/>
            <a:rect l="l" t="t" r="r" b="b"/>
            <a:pathLst>
              <a:path w="9144000" h="1173480">
                <a:moveTo>
                  <a:pt x="9144000" y="0"/>
                </a:moveTo>
                <a:lnTo>
                  <a:pt x="0" y="0"/>
                </a:lnTo>
                <a:lnTo>
                  <a:pt x="0" y="1173479"/>
                </a:lnTo>
                <a:lnTo>
                  <a:pt x="9144000" y="1173479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89380" y="19634"/>
            <a:ext cx="4120515" cy="678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570"/>
              </a:lnSpc>
              <a:spcBef>
                <a:spcPts val="95"/>
              </a:spcBef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ТРЕБОВАНИЕ</a:t>
            </a:r>
            <a:r>
              <a:rPr sz="2200" spc="4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1.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570"/>
              </a:lnSpc>
            </a:pP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ОБЪЁМ</a:t>
            </a:r>
            <a:r>
              <a:rPr sz="2200" spc="43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ИТОГОВОГО 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СОЧИНЕНИЯ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35198" y="1723389"/>
            <a:ext cx="5739130" cy="34404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68910" indent="-34290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При</a:t>
            </a:r>
            <a:r>
              <a:rPr sz="16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30" dirty="0">
                <a:solidFill>
                  <a:srgbClr val="344762"/>
                </a:solidFill>
                <a:latin typeface="Calibri"/>
                <a:cs typeface="Calibri"/>
              </a:rPr>
              <a:t>подсчёте</a:t>
            </a:r>
            <a:r>
              <a:rPr sz="1600" spc="7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слов</a:t>
            </a:r>
            <a:r>
              <a:rPr sz="1600" spc="3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учитываются</a:t>
            </a:r>
            <a:r>
              <a:rPr sz="1600" spc="3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как</a:t>
            </a:r>
            <a:r>
              <a:rPr sz="1600" spc="30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самостоятельные,</a:t>
            </a:r>
            <a:r>
              <a:rPr sz="1600" spc="4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так </a:t>
            </a:r>
            <a:r>
              <a:rPr sz="1600" spc="-3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600" spc="3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служебные</a:t>
            </a:r>
            <a:r>
              <a:rPr sz="1600" spc="28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части</a:t>
            </a:r>
            <a:r>
              <a:rPr sz="16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речи.</a:t>
            </a:r>
            <a:endParaRPr sz="1600">
              <a:latin typeface="Calibri"/>
              <a:cs typeface="Calibri"/>
            </a:endParaRPr>
          </a:p>
          <a:p>
            <a:pPr marL="354330" marR="28575" indent="-342265">
              <a:lnSpc>
                <a:spcPct val="100000"/>
              </a:lnSpc>
              <a:buAutoNum type="arabicPeriod"/>
              <a:tabLst>
                <a:tab pos="354965" algn="l"/>
                <a:tab pos="355600" algn="l"/>
                <a:tab pos="1976120" algn="l"/>
              </a:tabLst>
            </a:pP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Подсчитывается</a:t>
            </a:r>
            <a:r>
              <a:rPr sz="1600" spc="6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любая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последовательность</a:t>
            </a:r>
            <a:r>
              <a:rPr sz="1600" spc="9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слов, написанных </a:t>
            </a:r>
            <a:r>
              <a:rPr sz="1600" spc="-3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без</a:t>
            </a:r>
            <a:r>
              <a:rPr sz="1600" spc="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пробела	(«всё-таки»</a:t>
            </a:r>
            <a:r>
              <a:rPr sz="1600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–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30" dirty="0">
                <a:solidFill>
                  <a:srgbClr val="344762"/>
                </a:solidFill>
                <a:latin typeface="Calibri"/>
                <a:cs typeface="Calibri"/>
              </a:rPr>
              <a:t>одно</a:t>
            </a:r>
            <a:r>
              <a:rPr sz="16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слово,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 «всё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же»</a:t>
            </a:r>
            <a:r>
              <a:rPr sz="1600" spc="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–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два</a:t>
            </a:r>
            <a:endParaRPr sz="1600">
              <a:latin typeface="Calibri"/>
              <a:cs typeface="Calibri"/>
            </a:endParaRPr>
          </a:p>
          <a:p>
            <a:pPr marL="354330">
              <a:lnSpc>
                <a:spcPct val="100000"/>
              </a:lnSpc>
            </a:pP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слова).</a:t>
            </a:r>
            <a:endParaRPr sz="1600">
              <a:latin typeface="Calibri"/>
              <a:cs typeface="Calibri"/>
            </a:endParaRPr>
          </a:p>
          <a:p>
            <a:pPr marL="355600" marR="557530" indent="-342900">
              <a:lnSpc>
                <a:spcPct val="100000"/>
              </a:lnSpc>
              <a:spcBef>
                <a:spcPts val="5"/>
              </a:spcBef>
              <a:buAutoNum type="arabicPeriod" startAt="3"/>
              <a:tabLst>
                <a:tab pos="354965" algn="l"/>
                <a:tab pos="355600" algn="l"/>
              </a:tabLst>
            </a:pP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Инициалы с фамилией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считаются 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одним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словом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(«М.Ю. </a:t>
            </a:r>
            <a:r>
              <a:rPr sz="1600" spc="-3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Лермонтов»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–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30" dirty="0">
                <a:solidFill>
                  <a:srgbClr val="344762"/>
                </a:solidFill>
                <a:latin typeface="Calibri"/>
                <a:cs typeface="Calibri"/>
              </a:rPr>
              <a:t>одно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 слово).</a:t>
            </a:r>
            <a:endParaRPr sz="1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AutoNum type="arabicPeriod" startAt="3"/>
              <a:tabLst>
                <a:tab pos="354965" algn="l"/>
                <a:tab pos="355600" algn="l"/>
              </a:tabLst>
            </a:pP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Любые</a:t>
            </a:r>
            <a:r>
              <a:rPr sz="16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другие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символы,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 в</a:t>
            </a:r>
            <a:r>
              <a:rPr sz="16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частности</a:t>
            </a:r>
            <a:r>
              <a:rPr sz="1600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цифры,</a:t>
            </a:r>
            <a:r>
              <a:rPr sz="160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при</a:t>
            </a:r>
            <a:r>
              <a:rPr sz="1600" spc="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30" dirty="0">
                <a:solidFill>
                  <a:srgbClr val="344762"/>
                </a:solidFill>
                <a:latin typeface="Calibri"/>
                <a:cs typeface="Calibri"/>
              </a:rPr>
              <a:t>подсчёте</a:t>
            </a:r>
            <a:r>
              <a:rPr sz="16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не</a:t>
            </a:r>
            <a:endParaRPr sz="16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учитываются</a:t>
            </a:r>
            <a:r>
              <a:rPr sz="1600" spc="-6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(«5</a:t>
            </a:r>
            <a:r>
              <a:rPr sz="1600" spc="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лет»</a:t>
            </a:r>
            <a:r>
              <a:rPr sz="16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–</a:t>
            </a:r>
            <a:r>
              <a:rPr sz="1600" spc="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30" dirty="0">
                <a:solidFill>
                  <a:srgbClr val="344762"/>
                </a:solidFill>
                <a:latin typeface="Calibri"/>
                <a:cs typeface="Calibri"/>
              </a:rPr>
              <a:t>одно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слово,</a:t>
            </a:r>
            <a:r>
              <a:rPr sz="16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«пять</a:t>
            </a:r>
            <a:r>
              <a:rPr sz="1600" spc="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лет»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 –</a:t>
            </a:r>
            <a:r>
              <a:rPr sz="1600" spc="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два</a:t>
            </a:r>
            <a:r>
              <a:rPr sz="1600" spc="-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слова).</a:t>
            </a:r>
            <a:endParaRPr sz="1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AutoNum type="arabicPeriod" startAt="5"/>
              <a:tabLst>
                <a:tab pos="354965" algn="l"/>
                <a:tab pos="355600" algn="l"/>
              </a:tabLst>
            </a:pP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Цитаты</a:t>
            </a:r>
            <a:r>
              <a:rPr sz="1600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включаются</a:t>
            </a:r>
            <a:r>
              <a:rPr sz="1600" spc="-6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общее</a:t>
            </a:r>
            <a:r>
              <a:rPr sz="160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количество</a:t>
            </a:r>
            <a:r>
              <a:rPr sz="1600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слов.</a:t>
            </a:r>
            <a:endParaRPr sz="1600">
              <a:latin typeface="Calibri"/>
              <a:cs typeface="Calibri"/>
            </a:endParaRPr>
          </a:p>
          <a:p>
            <a:pPr marL="355600" marR="5080">
              <a:lnSpc>
                <a:spcPct val="100000"/>
              </a:lnSpc>
            </a:pP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Слова</a:t>
            </a:r>
            <a:r>
              <a:rPr sz="1600" spc="-4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из</a:t>
            </a:r>
            <a:r>
              <a:rPr sz="1600" spc="-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E65E52"/>
                </a:solidFill>
                <a:latin typeface="Calibri"/>
                <a:cs typeface="Calibri"/>
              </a:rPr>
              <a:t>формулировки</a:t>
            </a:r>
            <a:r>
              <a:rPr sz="1600" spc="-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E65E52"/>
                </a:solidFill>
                <a:latin typeface="Calibri"/>
                <a:cs typeface="Calibri"/>
              </a:rPr>
              <a:t>темы</a:t>
            </a:r>
            <a:r>
              <a:rPr sz="1600" spc="1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в </a:t>
            </a:r>
            <a:r>
              <a:rPr sz="1600" spc="-20" dirty="0">
                <a:solidFill>
                  <a:srgbClr val="E65E52"/>
                </a:solidFill>
                <a:latin typeface="Calibri"/>
                <a:cs typeface="Calibri"/>
              </a:rPr>
              <a:t>количество</a:t>
            </a:r>
            <a:r>
              <a:rPr sz="1600" spc="3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слов</a:t>
            </a:r>
            <a:r>
              <a:rPr sz="1600" spc="-2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сочинения</a:t>
            </a:r>
            <a:r>
              <a:rPr sz="1600" spc="-2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E65E52"/>
                </a:solidFill>
                <a:latin typeface="Calibri"/>
                <a:cs typeface="Calibri"/>
              </a:rPr>
              <a:t>не </a:t>
            </a:r>
            <a:r>
              <a:rPr sz="1600" spc="-34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30" dirty="0">
                <a:solidFill>
                  <a:srgbClr val="E65E52"/>
                </a:solidFill>
                <a:latin typeface="Calibri"/>
                <a:cs typeface="Calibri"/>
              </a:rPr>
              <a:t>входят!</a:t>
            </a:r>
            <a:endParaRPr sz="16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1600" spc="-25" dirty="0">
                <a:solidFill>
                  <a:srgbClr val="E65E52"/>
                </a:solidFill>
                <a:latin typeface="Calibri"/>
                <a:cs typeface="Calibri"/>
              </a:rPr>
              <a:t>Необходимо</a:t>
            </a:r>
            <a:r>
              <a:rPr sz="1600" spc="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учитывать</a:t>
            </a:r>
            <a:r>
              <a:rPr sz="1600" spc="-6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E65E52"/>
                </a:solidFill>
                <a:latin typeface="Calibri"/>
                <a:cs typeface="Calibri"/>
              </a:rPr>
              <a:t>авторскую</a:t>
            </a:r>
            <a:r>
              <a:rPr sz="160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E65E52"/>
                </a:solidFill>
                <a:latin typeface="Calibri"/>
                <a:cs typeface="Calibri"/>
              </a:rPr>
              <a:t>орфографию:</a:t>
            </a:r>
            <a:r>
              <a:rPr sz="1600" spc="-7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«черно</a:t>
            </a:r>
            <a:endParaRPr sz="16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б</a:t>
            </a:r>
            <a:r>
              <a:rPr sz="1600" spc="-35" dirty="0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sz="1600" spc="-10" dirty="0">
                <a:solidFill>
                  <a:srgbClr val="E65E52"/>
                </a:solidFill>
                <a:latin typeface="Calibri"/>
                <a:cs typeface="Calibri"/>
              </a:rPr>
              <a:t>лый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»</a:t>
            </a:r>
            <a:r>
              <a:rPr sz="1600" spc="-7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–</a:t>
            </a:r>
            <a:r>
              <a:rPr sz="1600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2</a:t>
            </a:r>
            <a:r>
              <a:rPr sz="1600" spc="-1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сл</a:t>
            </a:r>
            <a:r>
              <a:rPr sz="1600" spc="-15" dirty="0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ва.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5215128"/>
            <a:ext cx="9144000" cy="460375"/>
          </a:xfrm>
          <a:custGeom>
            <a:avLst/>
            <a:gdLst/>
            <a:ahLst/>
            <a:cxnLst/>
            <a:rect l="l" t="t" r="r" b="b"/>
            <a:pathLst>
              <a:path w="9144000" h="460375">
                <a:moveTo>
                  <a:pt x="9144000" y="0"/>
                </a:moveTo>
                <a:lnTo>
                  <a:pt x="0" y="0"/>
                </a:lnTo>
                <a:lnTo>
                  <a:pt x="0" y="460121"/>
                </a:lnTo>
                <a:lnTo>
                  <a:pt x="9144000" y="460121"/>
                </a:lnTo>
                <a:lnTo>
                  <a:pt x="9144000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579114" y="5267705"/>
            <a:ext cx="10566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ПРИМЕРЫ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8404" y="5664504"/>
            <a:ext cx="39217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solidFill>
                  <a:srgbClr val="344762"/>
                </a:solidFill>
                <a:latin typeface="Calibri"/>
                <a:cs typeface="Calibri"/>
              </a:rPr>
              <a:t>Александр</a:t>
            </a:r>
            <a:r>
              <a:rPr sz="1800" spc="39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344762"/>
                </a:solidFill>
                <a:latin typeface="Calibri"/>
                <a:cs typeface="Calibri"/>
              </a:rPr>
              <a:t>Сергеевич</a:t>
            </a:r>
            <a:r>
              <a:rPr sz="1800" spc="8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Пушкин</a:t>
            </a:r>
            <a:r>
              <a:rPr sz="1800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–</a:t>
            </a:r>
            <a:r>
              <a:rPr sz="180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3</a:t>
            </a:r>
            <a:r>
              <a:rPr sz="180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слова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58029" y="5664504"/>
            <a:ext cx="30962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58495" algn="l"/>
              </a:tabLst>
            </a:pP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-	</a:t>
            </a:r>
            <a:r>
              <a:rPr sz="1800" spc="-10" dirty="0">
                <a:solidFill>
                  <a:srgbClr val="344762"/>
                </a:solidFill>
                <a:latin typeface="Calibri"/>
                <a:cs typeface="Calibri"/>
              </a:rPr>
              <a:t>А.С.</a:t>
            </a:r>
            <a:r>
              <a:rPr sz="1800" spc="-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Пушкин</a:t>
            </a:r>
            <a:r>
              <a:rPr sz="1800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–</a:t>
            </a:r>
            <a:r>
              <a:rPr sz="1800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1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 слово</a:t>
            </a:r>
            <a:endParaRPr sz="1800">
              <a:latin typeface="Calibri"/>
              <a:cs typeface="Calibri"/>
            </a:endParaRPr>
          </a:p>
          <a:p>
            <a:pPr marL="481965">
              <a:lnSpc>
                <a:spcPct val="100000"/>
              </a:lnSpc>
            </a:pP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800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возрасте</a:t>
            </a:r>
            <a:r>
              <a:rPr sz="18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22</a:t>
            </a:r>
            <a:r>
              <a:rPr sz="18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44762"/>
                </a:solidFill>
                <a:latin typeface="Calibri"/>
                <a:cs typeface="Calibri"/>
              </a:rPr>
              <a:t>лет</a:t>
            </a:r>
            <a:r>
              <a:rPr sz="1800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–</a:t>
            </a:r>
            <a:r>
              <a:rPr sz="180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3</a:t>
            </a:r>
            <a:r>
              <a:rPr sz="18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слова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8404" y="5938520"/>
            <a:ext cx="3932554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48735" algn="l"/>
              </a:tabLst>
            </a:pP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в в</a:t>
            </a:r>
            <a:r>
              <a:rPr sz="1800" spc="10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800" spc="-10" dirty="0">
                <a:solidFill>
                  <a:srgbClr val="344762"/>
                </a:solidFill>
                <a:latin typeface="Calibri"/>
                <a:cs typeface="Calibri"/>
              </a:rPr>
              <a:t>зр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800" spc="-10" dirty="0">
                <a:solidFill>
                  <a:srgbClr val="344762"/>
                </a:solidFill>
                <a:latin typeface="Calibri"/>
                <a:cs typeface="Calibri"/>
              </a:rPr>
              <a:t>с</a:t>
            </a:r>
            <a:r>
              <a:rPr sz="1800" spc="-50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800" spc="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дв</a:t>
            </a:r>
            <a:r>
              <a:rPr sz="1800" spc="5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д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ц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ати</a:t>
            </a:r>
            <a:r>
              <a:rPr sz="1800" spc="-6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д</a:t>
            </a:r>
            <a:r>
              <a:rPr sz="1800" spc="-10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ух</a:t>
            </a:r>
            <a:r>
              <a:rPr sz="1800" spc="-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44762"/>
                </a:solidFill>
                <a:latin typeface="Calibri"/>
                <a:cs typeface="Calibri"/>
              </a:rPr>
              <a:t>л</a:t>
            </a:r>
            <a:r>
              <a:rPr sz="1800" spc="-20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800" spc="6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–</a:t>
            </a:r>
            <a:r>
              <a:rPr sz="1800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5</a:t>
            </a:r>
            <a:r>
              <a:rPr sz="1800" spc="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44762"/>
                </a:solidFill>
                <a:latin typeface="Calibri"/>
                <a:cs typeface="Calibri"/>
              </a:rPr>
              <a:t>сл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ов	-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20" dirty="0">
                <a:solidFill>
                  <a:srgbClr val="344762"/>
                </a:solidFill>
                <a:latin typeface="Calibri"/>
                <a:cs typeface="Calibri"/>
              </a:rPr>
              <a:t>Белогорская</a:t>
            </a:r>
            <a:r>
              <a:rPr sz="1800" spc="-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крепость</a:t>
            </a:r>
            <a:r>
              <a:rPr sz="18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–</a:t>
            </a:r>
            <a:r>
              <a:rPr sz="1800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2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слова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для</a:t>
            </a:r>
            <a:r>
              <a:rPr sz="1800" spc="-7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344762"/>
                </a:solidFill>
                <a:latin typeface="Calibri"/>
                <a:cs typeface="Calibri"/>
              </a:rPr>
              <a:t>того</a:t>
            </a:r>
            <a:r>
              <a:rPr sz="1800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44762"/>
                </a:solidFill>
                <a:latin typeface="Calibri"/>
                <a:cs typeface="Calibri"/>
              </a:rPr>
              <a:t>чтобы</a:t>
            </a:r>
            <a:r>
              <a:rPr sz="1800" spc="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–</a:t>
            </a:r>
            <a:r>
              <a:rPr sz="180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3</a:t>
            </a:r>
            <a:r>
              <a:rPr sz="18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слова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43255" y="1499616"/>
            <a:ext cx="2856230" cy="3295015"/>
          </a:xfrm>
          <a:custGeom>
            <a:avLst/>
            <a:gdLst/>
            <a:ahLst/>
            <a:cxnLst/>
            <a:rect l="l" t="t" r="r" b="b"/>
            <a:pathLst>
              <a:path w="2856230" h="3295015">
                <a:moveTo>
                  <a:pt x="2855722" y="0"/>
                </a:moveTo>
                <a:lnTo>
                  <a:pt x="0" y="0"/>
                </a:lnTo>
                <a:lnTo>
                  <a:pt x="0" y="3294761"/>
                </a:lnTo>
                <a:lnTo>
                  <a:pt x="2855722" y="3294761"/>
                </a:lnTo>
                <a:lnTo>
                  <a:pt x="2855722" y="0"/>
                </a:lnTo>
                <a:close/>
              </a:path>
            </a:pathLst>
          </a:custGeom>
          <a:solidFill>
            <a:srgbClr val="F7C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34391" y="1513154"/>
            <a:ext cx="264858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b="1" spc="-25" dirty="0">
                <a:solidFill>
                  <a:srgbClr val="344762"/>
                </a:solidFill>
                <a:latin typeface="Calibri"/>
                <a:cs typeface="Calibri"/>
              </a:rPr>
              <a:t>Рекомендуемое</a:t>
            </a:r>
            <a:r>
              <a:rPr sz="1300" b="1" spc="4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20" dirty="0">
                <a:solidFill>
                  <a:srgbClr val="344762"/>
                </a:solidFill>
                <a:latin typeface="Calibri"/>
                <a:cs typeface="Calibri"/>
              </a:rPr>
              <a:t>количество</a:t>
            </a:r>
            <a:r>
              <a:rPr sz="1300" b="1" spc="46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слов</a:t>
            </a:r>
            <a:r>
              <a:rPr sz="1300" b="1" spc="4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4391" y="1711909"/>
            <a:ext cx="2698115" cy="29984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22860" indent="78740">
              <a:lnSpc>
                <a:spcPct val="100000"/>
              </a:lnSpc>
              <a:spcBef>
                <a:spcPts val="95"/>
              </a:spcBef>
              <a:tabLst>
                <a:tab pos="685800" algn="l"/>
                <a:tab pos="762000" algn="l"/>
                <a:tab pos="1280160" algn="l"/>
                <a:tab pos="2499360" algn="l"/>
              </a:tabLst>
            </a:pP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350.	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Максимальное </a:t>
            </a:r>
            <a:r>
              <a:rPr sz="1300" b="1" spc="-20" dirty="0">
                <a:solidFill>
                  <a:srgbClr val="344762"/>
                </a:solidFill>
                <a:latin typeface="Calibri"/>
                <a:cs typeface="Calibri"/>
              </a:rPr>
              <a:t>количество </a:t>
            </a:r>
            <a:r>
              <a:rPr sz="1300" b="1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с</a:t>
            </a:r>
            <a:r>
              <a:rPr sz="1300" b="1" spc="-15" dirty="0">
                <a:solidFill>
                  <a:srgbClr val="344762"/>
                </a:solidFill>
                <a:latin typeface="Calibri"/>
                <a:cs typeface="Calibri"/>
              </a:rPr>
              <a:t>л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300" b="1" dirty="0">
                <a:solidFill>
                  <a:srgbClr val="344762"/>
                </a:solidFill>
                <a:latin typeface="Calibri"/>
                <a:cs typeface="Calibri"/>
              </a:rPr>
              <a:t>		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300" b="1" dirty="0">
                <a:solidFill>
                  <a:srgbClr val="344762"/>
                </a:solidFill>
                <a:latin typeface="Calibri"/>
                <a:cs typeface="Calibri"/>
              </a:rPr>
              <a:t>	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с</a:t>
            </a:r>
            <a:r>
              <a:rPr sz="1300" b="1" spc="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300" b="1" spc="-15" dirty="0">
                <a:solidFill>
                  <a:srgbClr val="344762"/>
                </a:solidFill>
                <a:latin typeface="Calibri"/>
                <a:cs typeface="Calibri"/>
              </a:rPr>
              <a:t>ч</a:t>
            </a:r>
            <a:r>
              <a:rPr sz="1300" b="1" spc="5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300" b="1" spc="-20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300" b="1" spc="-25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300" b="1" dirty="0">
                <a:solidFill>
                  <a:srgbClr val="344762"/>
                </a:solidFill>
                <a:latin typeface="Calibri"/>
                <a:cs typeface="Calibri"/>
              </a:rPr>
              <a:t>	</a:t>
            </a:r>
            <a:r>
              <a:rPr sz="1300" b="1" spc="-30" dirty="0">
                <a:solidFill>
                  <a:srgbClr val="344762"/>
                </a:solidFill>
                <a:latin typeface="Calibri"/>
                <a:cs typeface="Calibri"/>
              </a:rPr>
              <a:t>не  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устанавливается.</a:t>
            </a:r>
            <a:endParaRPr sz="1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Calibri"/>
              <a:cs typeface="Calibri"/>
            </a:endParaRPr>
          </a:p>
          <a:p>
            <a:pPr marR="6985" algn="just">
              <a:lnSpc>
                <a:spcPct val="101099"/>
              </a:lnSpc>
              <a:tabLst>
                <a:tab pos="1388745" algn="l"/>
                <a:tab pos="1410335" algn="l"/>
                <a:tab pos="2531745" algn="l"/>
              </a:tabLst>
            </a:pPr>
            <a:r>
              <a:rPr sz="1300" b="1" spc="-20" dirty="0">
                <a:solidFill>
                  <a:srgbClr val="344762"/>
                </a:solidFill>
                <a:latin typeface="Calibri"/>
                <a:cs typeface="Calibri"/>
              </a:rPr>
              <a:t>Если 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в сочинении </a:t>
            </a:r>
            <a:r>
              <a:rPr sz="1300" b="1" spc="-5" dirty="0">
                <a:solidFill>
                  <a:srgbClr val="E65E52"/>
                </a:solidFill>
                <a:latin typeface="Calibri"/>
                <a:cs typeface="Calibri"/>
              </a:rPr>
              <a:t>менее 250 слов 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(в </a:t>
            </a:r>
            <a:r>
              <a:rPr sz="1300" b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20" dirty="0">
                <a:solidFill>
                  <a:srgbClr val="344762"/>
                </a:solidFill>
                <a:latin typeface="Calibri"/>
                <a:cs typeface="Calibri"/>
              </a:rPr>
              <a:t>подсчет</a:t>
            </a:r>
            <a:r>
              <a:rPr sz="1300" b="1" spc="254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включаются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 все</a:t>
            </a:r>
            <a:r>
              <a:rPr sz="1300" b="1" spc="28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слова,</a:t>
            </a:r>
            <a:r>
              <a:rPr sz="1300" b="1" spc="27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в </a:t>
            </a:r>
            <a:r>
              <a:rPr sz="1300" b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950" b="1" spc="-30" baseline="2136" dirty="0">
                <a:solidFill>
                  <a:srgbClr val="344762"/>
                </a:solidFill>
                <a:latin typeface="Calibri"/>
                <a:cs typeface="Calibri"/>
              </a:rPr>
              <a:t>том</a:t>
            </a:r>
            <a:r>
              <a:rPr sz="1950" b="1" spc="330" baseline="2136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950" b="1" spc="-7" baseline="2136" dirty="0">
                <a:solidFill>
                  <a:srgbClr val="344762"/>
                </a:solidFill>
                <a:latin typeface="Calibri"/>
                <a:cs typeface="Calibri"/>
              </a:rPr>
              <a:t>числе</a:t>
            </a:r>
            <a:r>
              <a:rPr sz="1950" b="1" spc="292" baseline="2136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950" b="1" spc="-7" baseline="2136" dirty="0">
                <a:solidFill>
                  <a:srgbClr val="344762"/>
                </a:solidFill>
                <a:latin typeface="Calibri"/>
                <a:cs typeface="Calibri"/>
              </a:rPr>
              <a:t>и		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служебные),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30" dirty="0">
                <a:solidFill>
                  <a:srgbClr val="344762"/>
                </a:solidFill>
                <a:latin typeface="Calibri"/>
                <a:cs typeface="Calibri"/>
              </a:rPr>
              <a:t>то </a:t>
            </a:r>
            <a:r>
              <a:rPr sz="1300" b="1" spc="-28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ыст</a:t>
            </a:r>
            <a:r>
              <a:rPr sz="1300" b="1" spc="-15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300" b="1" spc="-25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ля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300" b="1" spc="-20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с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я</a:t>
            </a:r>
            <a:r>
              <a:rPr sz="1300" b="1" dirty="0">
                <a:solidFill>
                  <a:srgbClr val="344762"/>
                </a:solidFill>
                <a:latin typeface="Calibri"/>
                <a:cs typeface="Calibri"/>
              </a:rPr>
              <a:t>	</a:t>
            </a:r>
            <a:r>
              <a:rPr sz="1300" b="1" spc="-10" dirty="0">
                <a:solidFill>
                  <a:srgbClr val="E65E52"/>
                </a:solidFill>
                <a:latin typeface="Calibri"/>
                <a:cs typeface="Calibri"/>
              </a:rPr>
              <a:t>«</a:t>
            </a:r>
            <a:r>
              <a:rPr sz="1300" b="1" spc="-30" dirty="0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sz="1300" b="1" spc="-25" dirty="0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sz="1300" b="1" spc="-10" dirty="0">
                <a:solidFill>
                  <a:srgbClr val="E65E52"/>
                </a:solidFill>
                <a:latin typeface="Calibri"/>
                <a:cs typeface="Calibri"/>
              </a:rPr>
              <a:t>за</a:t>
            </a:r>
            <a:r>
              <a:rPr sz="1300" b="1" spc="-15" dirty="0">
                <a:solidFill>
                  <a:srgbClr val="E65E52"/>
                </a:solidFill>
                <a:latin typeface="Calibri"/>
                <a:cs typeface="Calibri"/>
              </a:rPr>
              <a:t>ч</a:t>
            </a:r>
            <a:r>
              <a:rPr sz="1300" b="1" spc="-25" dirty="0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sz="1300" b="1" spc="-10" dirty="0">
                <a:solidFill>
                  <a:srgbClr val="E65E52"/>
                </a:solidFill>
                <a:latin typeface="Calibri"/>
                <a:cs typeface="Calibri"/>
              </a:rPr>
              <a:t>т</a:t>
            </a:r>
            <a:r>
              <a:rPr sz="1300" b="1" spc="-5" dirty="0">
                <a:solidFill>
                  <a:srgbClr val="E65E52"/>
                </a:solidFill>
                <a:latin typeface="Calibri"/>
                <a:cs typeface="Calibri"/>
              </a:rPr>
              <a:t>»</a:t>
            </a:r>
            <a:r>
              <a:rPr sz="1300" b="1" dirty="0">
                <a:solidFill>
                  <a:srgbClr val="E65E52"/>
                </a:solidFill>
                <a:latin typeface="Calibri"/>
                <a:cs typeface="Calibri"/>
              </a:rPr>
              <a:t>	</a:t>
            </a:r>
            <a:r>
              <a:rPr sz="1300" b="1" spc="-20" dirty="0">
                <a:solidFill>
                  <a:srgbClr val="E65E52"/>
                </a:solidFill>
                <a:latin typeface="Calibri"/>
                <a:cs typeface="Calibri"/>
              </a:rPr>
              <a:t>за  </a:t>
            </a:r>
            <a:r>
              <a:rPr sz="1300" b="1" spc="-10" dirty="0">
                <a:solidFill>
                  <a:srgbClr val="E65E52"/>
                </a:solidFill>
                <a:latin typeface="Calibri"/>
                <a:cs typeface="Calibri"/>
              </a:rPr>
              <a:t>невыполнение</a:t>
            </a:r>
            <a:r>
              <a:rPr sz="1300" b="1" spc="17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E65E52"/>
                </a:solidFill>
                <a:latin typeface="Calibri"/>
                <a:cs typeface="Calibri"/>
              </a:rPr>
              <a:t>требования</a:t>
            </a:r>
            <a:r>
              <a:rPr sz="1300" b="1" spc="22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E65E52"/>
                </a:solidFill>
                <a:latin typeface="Calibri"/>
                <a:cs typeface="Calibri"/>
              </a:rPr>
              <a:t>№</a:t>
            </a:r>
            <a:r>
              <a:rPr sz="1300" b="1" spc="229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E65E52"/>
                </a:solidFill>
                <a:latin typeface="Calibri"/>
                <a:cs typeface="Calibri"/>
              </a:rPr>
              <a:t>1</a:t>
            </a:r>
            <a:r>
              <a:rPr sz="1300" b="1" spc="12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E65E52"/>
                </a:solidFill>
                <a:latin typeface="Calibri"/>
                <a:cs typeface="Calibri"/>
              </a:rPr>
              <a:t>и</a:t>
            </a:r>
            <a:endParaRPr sz="1300">
              <a:latin typeface="Calibri"/>
              <a:cs typeface="Calibri"/>
            </a:endParaRPr>
          </a:p>
          <a:p>
            <a:pPr marR="5080" algn="just">
              <a:lnSpc>
                <a:spcPts val="1560"/>
              </a:lnSpc>
              <a:spcBef>
                <a:spcPts val="50"/>
              </a:spcBef>
              <a:tabLst>
                <a:tab pos="1185545" algn="l"/>
                <a:tab pos="2499360" algn="l"/>
              </a:tabLst>
            </a:pPr>
            <a:r>
              <a:rPr sz="1300" b="1" spc="-15" dirty="0">
                <a:solidFill>
                  <a:srgbClr val="E65E52"/>
                </a:solidFill>
                <a:latin typeface="Calibri"/>
                <a:cs typeface="Calibri"/>
              </a:rPr>
              <a:t>«незачет» </a:t>
            </a:r>
            <a:r>
              <a:rPr sz="1300" b="1" spc="-5" dirty="0">
                <a:solidFill>
                  <a:srgbClr val="E65E52"/>
                </a:solidFill>
                <a:latin typeface="Calibri"/>
                <a:cs typeface="Calibri"/>
              </a:rPr>
              <a:t>за работу в </a:t>
            </a:r>
            <a:r>
              <a:rPr sz="1300" b="1" spc="-20" dirty="0">
                <a:solidFill>
                  <a:srgbClr val="E65E52"/>
                </a:solidFill>
                <a:latin typeface="Calibri"/>
                <a:cs typeface="Calibri"/>
              </a:rPr>
              <a:t>целом</a:t>
            </a:r>
            <a:r>
              <a:rPr sz="1300" b="1" spc="-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(такое 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15" dirty="0">
                <a:solidFill>
                  <a:srgbClr val="344762"/>
                </a:solidFill>
                <a:latin typeface="Calibri"/>
                <a:cs typeface="Calibri"/>
              </a:rPr>
              <a:t>итоговое	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сочинение	</a:t>
            </a:r>
            <a:r>
              <a:rPr sz="1300" b="1" spc="-30" dirty="0">
                <a:solidFill>
                  <a:srgbClr val="344762"/>
                </a:solidFill>
                <a:latin typeface="Calibri"/>
                <a:cs typeface="Calibri"/>
              </a:rPr>
              <a:t>не </a:t>
            </a:r>
            <a:r>
              <a:rPr sz="1300" b="1" spc="-28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проверяется</a:t>
            </a:r>
            <a:r>
              <a:rPr sz="1300" b="1" spc="26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по</a:t>
            </a:r>
            <a:r>
              <a:rPr sz="1300" b="1" spc="254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требованию</a:t>
            </a:r>
            <a:r>
              <a:rPr sz="1300" b="1" spc="1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№2</a:t>
            </a:r>
            <a:endParaRPr sz="1300">
              <a:latin typeface="Calibri"/>
              <a:cs typeface="Calibri"/>
            </a:endParaRPr>
          </a:p>
          <a:p>
            <a:pPr algn="just">
              <a:lnSpc>
                <a:spcPts val="1510"/>
              </a:lnSpc>
              <a:tabLst>
                <a:tab pos="1905000" algn="l"/>
              </a:tabLst>
            </a:pPr>
            <a:r>
              <a:rPr sz="1300" b="1" spc="-15" dirty="0">
                <a:solidFill>
                  <a:srgbClr val="344762"/>
                </a:solidFill>
                <a:latin typeface="Calibri"/>
                <a:cs typeface="Calibri"/>
              </a:rPr>
              <a:t>«Самостоятельность	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написания</a:t>
            </a:r>
            <a:endParaRPr sz="130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</a:pP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итогового</a:t>
            </a:r>
            <a:r>
              <a:rPr sz="1300" b="1" spc="6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сочинения</a:t>
            </a:r>
            <a:r>
              <a:rPr sz="1300" b="1" spc="6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20" dirty="0">
                <a:solidFill>
                  <a:srgbClr val="344762"/>
                </a:solidFill>
                <a:latin typeface="Calibri"/>
                <a:cs typeface="Calibri"/>
              </a:rPr>
              <a:t>(изложения)»</a:t>
            </a:r>
            <a:endParaRPr sz="130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5"/>
              </a:spcBef>
            </a:pP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300" b="1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критериям оценивания).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89633" y="20192"/>
            <a:ext cx="4541520" cy="665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520"/>
              </a:lnSpc>
              <a:spcBef>
                <a:spcPts val="95"/>
              </a:spcBef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ТРЕБОВАНИЕ</a:t>
            </a:r>
            <a:r>
              <a:rPr sz="2200" spc="4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2.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520"/>
              </a:lnSpc>
              <a:tabLst>
                <a:tab pos="2988945" algn="l"/>
              </a:tabLst>
            </a:pP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САМОСТОЯТЕЛЬНОСТЬ	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НАПИСАНИЯ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89633" y="642366"/>
            <a:ext cx="317309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655445" algn="l"/>
              </a:tabLst>
            </a:pPr>
            <a:r>
              <a:rPr sz="2200" b="1" spc="-45" dirty="0">
                <a:solidFill>
                  <a:srgbClr val="FFFFFF"/>
                </a:solidFill>
                <a:latin typeface="Calibri"/>
                <a:cs typeface="Calibri"/>
              </a:rPr>
              <a:t>ИТОГОВОГО	</a:t>
            </a:r>
            <a:r>
              <a:rPr sz="2200" b="1" spc="-10" dirty="0">
                <a:solidFill>
                  <a:srgbClr val="FFFFFF"/>
                </a:solidFill>
                <a:latin typeface="Calibri"/>
                <a:cs typeface="Calibri"/>
              </a:rPr>
              <a:t>СОЧИНЕНИЯ</a:t>
            </a:r>
            <a:endParaRPr sz="2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43255" y="1429511"/>
            <a:ext cx="5086985" cy="5215255"/>
            <a:chOff x="143255" y="1429511"/>
            <a:chExt cx="5086985" cy="5215255"/>
          </a:xfrm>
        </p:grpSpPr>
        <p:sp>
          <p:nvSpPr>
            <p:cNvPr id="5" name="object 5"/>
            <p:cNvSpPr/>
            <p:nvPr/>
          </p:nvSpPr>
          <p:spPr>
            <a:xfrm>
              <a:off x="213359" y="1429511"/>
              <a:ext cx="4858385" cy="4215130"/>
            </a:xfrm>
            <a:custGeom>
              <a:avLst/>
              <a:gdLst/>
              <a:ahLst/>
              <a:cxnLst/>
              <a:rect l="l" t="t" r="r" b="b"/>
              <a:pathLst>
                <a:path w="4858385" h="4215130">
                  <a:moveTo>
                    <a:pt x="4858004" y="0"/>
                  </a:moveTo>
                  <a:lnTo>
                    <a:pt x="0" y="0"/>
                  </a:lnTo>
                  <a:lnTo>
                    <a:pt x="0" y="4215003"/>
                  </a:lnTo>
                  <a:lnTo>
                    <a:pt x="4858004" y="4215003"/>
                  </a:lnTo>
                  <a:lnTo>
                    <a:pt x="4858004" y="0"/>
                  </a:lnTo>
                  <a:close/>
                </a:path>
              </a:pathLst>
            </a:custGeom>
            <a:solidFill>
              <a:srgbClr val="F8D9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43255" y="5644896"/>
              <a:ext cx="5086985" cy="999490"/>
            </a:xfrm>
            <a:custGeom>
              <a:avLst/>
              <a:gdLst/>
              <a:ahLst/>
              <a:cxnLst/>
              <a:rect l="l" t="t" r="r" b="b"/>
              <a:pathLst>
                <a:path w="5086985" h="999490">
                  <a:moveTo>
                    <a:pt x="5086604" y="0"/>
                  </a:moveTo>
                  <a:lnTo>
                    <a:pt x="0" y="0"/>
                  </a:lnTo>
                  <a:lnTo>
                    <a:pt x="0" y="999362"/>
                  </a:lnTo>
                  <a:lnTo>
                    <a:pt x="5086604" y="999362"/>
                  </a:lnTo>
                  <a:lnTo>
                    <a:pt x="5086604" y="0"/>
                  </a:lnTo>
                  <a:close/>
                </a:path>
              </a:pathLst>
            </a:custGeom>
            <a:solidFill>
              <a:srgbClr val="F9E0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92709" y="1435684"/>
            <a:ext cx="4686935" cy="5106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7526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Итоговое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сочинение</a:t>
            </a:r>
            <a:r>
              <a:rPr sz="16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выполняется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самостоятельно. </a:t>
            </a:r>
            <a:r>
              <a:rPr sz="1600" spc="-3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Не</a:t>
            </a:r>
            <a:r>
              <a:rPr sz="1600" spc="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допускается</a:t>
            </a:r>
            <a:r>
              <a:rPr sz="1600" spc="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списывание</a:t>
            </a:r>
            <a:r>
              <a:rPr sz="16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сочинения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(фрагментов </a:t>
            </a:r>
            <a:r>
              <a:rPr sz="1600" spc="-3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сочинения)</a:t>
            </a:r>
            <a:r>
              <a:rPr sz="1600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из</a:t>
            </a:r>
            <a:r>
              <a:rPr sz="1600" spc="3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какого-либо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источника</a:t>
            </a:r>
            <a:r>
              <a:rPr sz="160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или </a:t>
            </a:r>
            <a:r>
              <a:rPr sz="16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воспроизведение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по</a:t>
            </a:r>
            <a:r>
              <a:rPr sz="1600" spc="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памяти</a:t>
            </a:r>
            <a:r>
              <a:rPr sz="1600" spc="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чужого</a:t>
            </a:r>
            <a:r>
              <a:rPr sz="1600" spc="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текста</a:t>
            </a:r>
            <a:r>
              <a:rPr sz="1600" spc="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(работа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другого</a:t>
            </a:r>
            <a:r>
              <a:rPr sz="1600" spc="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участника,</a:t>
            </a:r>
            <a:r>
              <a:rPr sz="1600" spc="29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40" dirty="0">
                <a:solidFill>
                  <a:srgbClr val="344762"/>
                </a:solidFill>
                <a:latin typeface="Calibri"/>
                <a:cs typeface="Calibri"/>
              </a:rPr>
              <a:t>текст,</a:t>
            </a:r>
            <a:r>
              <a:rPr sz="1600" spc="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опубликованный</a:t>
            </a:r>
            <a:r>
              <a:rPr sz="1600" spc="3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в </a:t>
            </a:r>
            <a:r>
              <a:rPr sz="16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бумажном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 и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(или)</a:t>
            </a:r>
            <a:r>
              <a:rPr sz="1600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электронном</a:t>
            </a:r>
            <a:r>
              <a:rPr sz="16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виде,</a:t>
            </a:r>
            <a:r>
              <a:rPr sz="160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 др.).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Допускается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прямое</a:t>
            </a:r>
            <a:r>
              <a:rPr sz="16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или</a:t>
            </a:r>
            <a:r>
              <a:rPr sz="16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косвенное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 цитирование</a:t>
            </a:r>
            <a:r>
              <a:rPr sz="16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с </a:t>
            </a:r>
            <a:r>
              <a:rPr sz="16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обязательной ссылкой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на 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источник (ссылка дается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в </a:t>
            </a:r>
            <a:r>
              <a:rPr sz="16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свободной</a:t>
            </a:r>
            <a:r>
              <a:rPr sz="1600" spc="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форме).</a:t>
            </a:r>
            <a:r>
              <a:rPr sz="1600" spc="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Объем</a:t>
            </a:r>
            <a:r>
              <a:rPr sz="1600" spc="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цитирования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не</a:t>
            </a:r>
            <a:r>
              <a:rPr sz="16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35" dirty="0">
                <a:solidFill>
                  <a:srgbClr val="344762"/>
                </a:solidFill>
                <a:latin typeface="Calibri"/>
                <a:cs typeface="Calibri"/>
              </a:rPr>
              <a:t>должен</a:t>
            </a:r>
            <a:endParaRPr sz="16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превышать</a:t>
            </a:r>
            <a:r>
              <a:rPr sz="1600" spc="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объем</a:t>
            </a:r>
            <a:r>
              <a:rPr sz="1600" spc="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собственного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текста</a:t>
            </a:r>
            <a:r>
              <a:rPr sz="1600" spc="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участника.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>
              <a:latin typeface="Calibri"/>
              <a:cs typeface="Calibri"/>
            </a:endParaRPr>
          </a:p>
          <a:p>
            <a:pPr marL="12700" marR="349250">
              <a:lnSpc>
                <a:spcPct val="100000"/>
              </a:lnSpc>
            </a:pPr>
            <a:r>
              <a:rPr sz="1600" spc="-15" dirty="0">
                <a:solidFill>
                  <a:srgbClr val="E65E52"/>
                </a:solidFill>
                <a:latin typeface="Calibri"/>
                <a:cs typeface="Calibri"/>
              </a:rPr>
              <a:t>Если</a:t>
            </a:r>
            <a:r>
              <a:rPr sz="1600" spc="-2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сочинение</a:t>
            </a:r>
            <a:r>
              <a:rPr sz="1600" spc="3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признано</a:t>
            </a:r>
            <a:r>
              <a:rPr sz="1600" spc="1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E65E52"/>
                </a:solidFill>
                <a:latin typeface="Calibri"/>
                <a:cs typeface="Calibri"/>
              </a:rPr>
              <a:t>несамостоятельным,</a:t>
            </a:r>
            <a:r>
              <a:rPr sz="1600" spc="-4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E65E52"/>
                </a:solidFill>
                <a:latin typeface="Calibri"/>
                <a:cs typeface="Calibri"/>
              </a:rPr>
              <a:t>то </a:t>
            </a:r>
            <a:r>
              <a:rPr sz="1600" spc="-34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E65E52"/>
                </a:solidFill>
                <a:latin typeface="Calibri"/>
                <a:cs typeface="Calibri"/>
              </a:rPr>
              <a:t>выставляется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E65E52"/>
                </a:solidFill>
                <a:latin typeface="Calibri"/>
                <a:cs typeface="Calibri"/>
              </a:rPr>
              <a:t>«незачет»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за </a:t>
            </a:r>
            <a:r>
              <a:rPr sz="1600" spc="-10" dirty="0">
                <a:solidFill>
                  <a:srgbClr val="E65E52"/>
                </a:solidFill>
                <a:latin typeface="Calibri"/>
                <a:cs typeface="Calibri"/>
              </a:rPr>
              <a:t>невыполнение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 требования</a:t>
            </a:r>
            <a:r>
              <a:rPr sz="1600" spc="1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E65E52"/>
                </a:solidFill>
                <a:latin typeface="Calibri"/>
                <a:cs typeface="Calibri"/>
              </a:rPr>
              <a:t>№2</a:t>
            </a:r>
            <a:r>
              <a:rPr sz="1600" spc="2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и</a:t>
            </a:r>
            <a:r>
              <a:rPr sz="1600" spc="1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E65E52"/>
                </a:solidFill>
                <a:latin typeface="Calibri"/>
                <a:cs typeface="Calibri"/>
              </a:rPr>
              <a:t>«незачет»</a:t>
            </a:r>
            <a:r>
              <a:rPr sz="160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за</a:t>
            </a:r>
            <a:r>
              <a:rPr sz="1600" spc="-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E65E52"/>
                </a:solidFill>
                <a:latin typeface="Calibri"/>
                <a:cs typeface="Calibri"/>
              </a:rPr>
              <a:t>работу</a:t>
            </a:r>
            <a:r>
              <a:rPr sz="1600" spc="-3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sz="160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E65E52"/>
                </a:solidFill>
                <a:latin typeface="Calibri"/>
                <a:cs typeface="Calibri"/>
              </a:rPr>
              <a:t>целом </a:t>
            </a:r>
            <a:r>
              <a:rPr sz="1600" spc="-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E65E52"/>
                </a:solidFill>
                <a:latin typeface="Calibri"/>
                <a:cs typeface="Calibri"/>
              </a:rPr>
              <a:t>(такое</a:t>
            </a:r>
            <a:r>
              <a:rPr sz="1600" spc="3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сочинение</a:t>
            </a:r>
            <a:r>
              <a:rPr sz="1600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не</a:t>
            </a:r>
            <a:r>
              <a:rPr sz="1600" spc="34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проверяется по</a:t>
            </a:r>
            <a:r>
              <a:rPr sz="1600" spc="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критериям </a:t>
            </a:r>
            <a:r>
              <a:rPr sz="160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оценивания).</a:t>
            </a:r>
            <a:endParaRPr sz="1600">
              <a:latin typeface="Calibri"/>
              <a:cs typeface="Calibri"/>
            </a:endParaRPr>
          </a:p>
          <a:p>
            <a:pPr marL="123825" marR="260350">
              <a:lnSpc>
                <a:spcPct val="100000"/>
              </a:lnSpc>
              <a:spcBef>
                <a:spcPts val="865"/>
              </a:spcBef>
            </a:pPr>
            <a:r>
              <a:rPr sz="1800" b="1" spc="-20" dirty="0">
                <a:solidFill>
                  <a:srgbClr val="344762"/>
                </a:solidFill>
                <a:latin typeface="Calibri"/>
                <a:cs typeface="Calibri"/>
              </a:rPr>
              <a:t>Итоговое </a:t>
            </a:r>
            <a:r>
              <a:rPr sz="1800" b="1" spc="-10" dirty="0">
                <a:solidFill>
                  <a:srgbClr val="344762"/>
                </a:solidFill>
                <a:latin typeface="Calibri"/>
                <a:cs typeface="Calibri"/>
              </a:rPr>
              <a:t>сочинение, </a:t>
            </a:r>
            <a:r>
              <a:rPr sz="1800" b="1" spc="-25" dirty="0">
                <a:solidFill>
                  <a:srgbClr val="344762"/>
                </a:solidFill>
                <a:latin typeface="Calibri"/>
                <a:cs typeface="Calibri"/>
              </a:rPr>
              <a:t>соответствующее </a:t>
            </a:r>
            <a:r>
              <a:rPr sz="1800" b="1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344762"/>
                </a:solidFill>
                <a:latin typeface="Calibri"/>
                <a:cs typeface="Calibri"/>
              </a:rPr>
              <a:t>установленным</a:t>
            </a:r>
            <a:r>
              <a:rPr sz="1800" b="1" spc="-6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44762"/>
                </a:solidFill>
                <a:latin typeface="Calibri"/>
                <a:cs typeface="Calibri"/>
              </a:rPr>
              <a:t>требованиям,</a:t>
            </a:r>
            <a:r>
              <a:rPr sz="1800" b="1" spc="-6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344762"/>
                </a:solidFill>
                <a:latin typeface="Calibri"/>
                <a:cs typeface="Calibri"/>
              </a:rPr>
              <a:t>оценивается </a:t>
            </a:r>
            <a:r>
              <a:rPr sz="1800" b="1" spc="-39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44762"/>
                </a:solidFill>
                <a:latin typeface="Calibri"/>
                <a:cs typeface="Calibri"/>
              </a:rPr>
              <a:t>по</a:t>
            </a:r>
            <a:r>
              <a:rPr sz="1800" b="1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44762"/>
                </a:solidFill>
                <a:latin typeface="Calibri"/>
                <a:cs typeface="Calibri"/>
              </a:rPr>
              <a:t>пяти</a:t>
            </a:r>
            <a:r>
              <a:rPr sz="1800" b="1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44762"/>
                </a:solidFill>
                <a:latin typeface="Calibri"/>
                <a:cs typeface="Calibri"/>
              </a:rPr>
              <a:t>критериям.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216652" y="1357883"/>
            <a:ext cx="3785870" cy="5358130"/>
          </a:xfrm>
          <a:custGeom>
            <a:avLst/>
            <a:gdLst/>
            <a:ahLst/>
            <a:cxnLst/>
            <a:rect l="l" t="t" r="r" b="b"/>
            <a:pathLst>
              <a:path w="3785870" h="5358130">
                <a:moveTo>
                  <a:pt x="0" y="396239"/>
                </a:moveTo>
                <a:lnTo>
                  <a:pt x="3785361" y="396239"/>
                </a:lnTo>
                <a:lnTo>
                  <a:pt x="3785361" y="0"/>
                </a:lnTo>
                <a:lnTo>
                  <a:pt x="0" y="0"/>
                </a:lnTo>
                <a:lnTo>
                  <a:pt x="0" y="396239"/>
                </a:lnTo>
                <a:close/>
              </a:path>
              <a:path w="3785870" h="5358130">
                <a:moveTo>
                  <a:pt x="0" y="5358130"/>
                </a:moveTo>
                <a:lnTo>
                  <a:pt x="3785361" y="5358130"/>
                </a:lnTo>
                <a:lnTo>
                  <a:pt x="3785361" y="429767"/>
                </a:lnTo>
                <a:lnTo>
                  <a:pt x="0" y="429767"/>
                </a:lnTo>
                <a:lnTo>
                  <a:pt x="0" y="5358130"/>
                </a:lnTo>
                <a:close/>
              </a:path>
            </a:pathLst>
          </a:custGeom>
          <a:ln w="9144">
            <a:solidFill>
              <a:srgbClr val="4868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229859" y="1339977"/>
            <a:ext cx="3717925" cy="5289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C00000"/>
                </a:solidFill>
                <a:latin typeface="Calibri"/>
                <a:cs typeface="Calibri"/>
              </a:rPr>
              <a:t>ПОРЯДОК</a:t>
            </a:r>
            <a:r>
              <a:rPr sz="1200" b="1" spc="2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Calibri"/>
                <a:cs typeface="Calibri"/>
              </a:rPr>
              <a:t>ДЕЙСТВИЙ</a:t>
            </a:r>
            <a:r>
              <a:rPr sz="1200" b="1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C00000"/>
                </a:solidFill>
                <a:latin typeface="Calibri"/>
                <a:cs typeface="Calibri"/>
              </a:rPr>
              <a:t>ПРИ</a:t>
            </a:r>
            <a:r>
              <a:rPr sz="1200" b="1" spc="28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Calibri"/>
                <a:cs typeface="Calibri"/>
              </a:rPr>
              <a:t>ВЫЯВЛЕНИИ</a:t>
            </a:r>
            <a:r>
              <a:rPr sz="1200" b="1" spc="26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-35" dirty="0">
                <a:solidFill>
                  <a:srgbClr val="C00000"/>
                </a:solidFill>
                <a:latin typeface="Calibri"/>
                <a:cs typeface="Calibri"/>
              </a:rPr>
              <a:t>РАБОТЫ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C00000"/>
                </a:solidFill>
                <a:latin typeface="Calibri"/>
                <a:cs typeface="Calibri"/>
              </a:rPr>
              <a:t>С</a:t>
            </a:r>
            <a:r>
              <a:rPr sz="1200" b="1" spc="25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Calibri"/>
                <a:cs typeface="Calibri"/>
              </a:rPr>
              <a:t>НИЗКИМ</a:t>
            </a:r>
            <a:r>
              <a:rPr sz="1200" b="1" spc="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Calibri"/>
                <a:cs typeface="Calibri"/>
              </a:rPr>
              <a:t>УРОВНЕМ</a:t>
            </a:r>
            <a:r>
              <a:rPr sz="1200" b="1" spc="254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C00000"/>
                </a:solidFill>
                <a:latin typeface="Calibri"/>
                <a:cs typeface="Calibri"/>
              </a:rPr>
              <a:t>САМОСТОЯТЕЛЬНОСТИ</a:t>
            </a:r>
            <a:endParaRPr sz="1200">
              <a:latin typeface="Calibri"/>
              <a:cs typeface="Calibri"/>
            </a:endParaRPr>
          </a:p>
          <a:p>
            <a:pPr marL="133985" algn="just">
              <a:lnSpc>
                <a:spcPct val="100000"/>
              </a:lnSpc>
              <a:spcBef>
                <a:spcPts val="365"/>
              </a:spcBef>
            </a:pP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Эксперт</a:t>
            </a:r>
            <a:r>
              <a:rPr sz="1100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передаёт</a:t>
            </a:r>
            <a:r>
              <a:rPr sz="1100" spc="-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работу</a:t>
            </a:r>
            <a:r>
              <a:rPr sz="1100" spc="-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руководителю</a:t>
            </a:r>
            <a:r>
              <a:rPr sz="1100" spc="-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ОО.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alibri"/>
              <a:cs typeface="Calibri"/>
            </a:endParaRPr>
          </a:p>
          <a:p>
            <a:pPr marL="12700" marR="120014" indent="121920" algn="just">
              <a:lnSpc>
                <a:spcPts val="1190"/>
              </a:lnSpc>
            </a:pP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По поручению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руководителя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ОО технический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специалист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су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щ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ст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л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яе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пров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р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к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у</a:t>
            </a:r>
            <a:r>
              <a:rPr sz="1100" spc="-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с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бл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юд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ния</a:t>
            </a:r>
            <a:r>
              <a:rPr sz="1100" spc="-6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Треб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ва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ия</a:t>
            </a:r>
            <a:r>
              <a:rPr sz="1100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2</a:t>
            </a:r>
            <a:r>
              <a:rPr sz="1100" spc="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д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ной  работе: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marL="12700" marR="334645" indent="121920">
              <a:lnSpc>
                <a:spcPts val="1200"/>
              </a:lnSpc>
            </a:pP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Фрагмент,</a:t>
            </a:r>
            <a:r>
              <a:rPr sz="1100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выделенный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 экспертом</a:t>
            </a:r>
            <a:r>
              <a:rPr sz="1100" spc="-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как</a:t>
            </a:r>
            <a:r>
              <a:rPr sz="1100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сомнительный, </a:t>
            </a:r>
            <a:r>
              <a:rPr sz="1100" spc="-2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бирается</a:t>
            </a:r>
            <a:r>
              <a:rPr sz="1100" spc="-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виде</a:t>
            </a:r>
            <a:r>
              <a:rPr sz="1100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печа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ного</a:t>
            </a:r>
            <a:r>
              <a:rPr sz="1100" spc="-1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текс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marL="12700" marR="727710" indent="121920">
              <a:lnSpc>
                <a:spcPts val="1200"/>
              </a:lnSpc>
            </a:pP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На сайте antiplagiat.ru загружается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файл с 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р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ассм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р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ем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ы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м</a:t>
            </a:r>
            <a:r>
              <a:rPr sz="1100" spc="-6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фр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агмент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м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.</a:t>
            </a:r>
            <a:r>
              <a:rPr sz="1100" spc="-7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ы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также</a:t>
            </a:r>
            <a:r>
              <a:rPr sz="1100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м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ж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080"/>
              </a:lnSpc>
            </a:pP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исп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льз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ь</a:t>
            </a:r>
            <a:r>
              <a:rPr sz="1100" spc="-8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к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мпь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ю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тер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ую</a:t>
            </a:r>
            <a:r>
              <a:rPr sz="1100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прог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ра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мм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у</a:t>
            </a:r>
            <a:r>
              <a:rPr sz="1100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Etxt</a:t>
            </a:r>
            <a:r>
              <a:rPr sz="1100" spc="-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тип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лаг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иат,</a:t>
            </a:r>
            <a:r>
              <a:rPr sz="1100" spc="-6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05"/>
              </a:lnSpc>
            </a:pP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которую</a:t>
            </a:r>
            <a:r>
              <a:rPr sz="1100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следует</a:t>
            </a:r>
            <a:r>
              <a:rPr sz="1100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скопировать</a:t>
            </a:r>
            <a:r>
              <a:rPr sz="1100" spc="-6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100" spc="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вставить</a:t>
            </a:r>
            <a:r>
              <a:rPr sz="1100" spc="-6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текст.</a:t>
            </a:r>
            <a:endParaRPr sz="1100">
              <a:latin typeface="Calibri"/>
              <a:cs typeface="Calibri"/>
            </a:endParaRPr>
          </a:p>
          <a:p>
            <a:pPr marL="133985" algn="just">
              <a:lnSpc>
                <a:spcPts val="1310"/>
              </a:lnSpc>
              <a:spcBef>
                <a:spcPts val="944"/>
              </a:spcBef>
            </a:pPr>
            <a:r>
              <a:rPr sz="1100" dirty="0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r>
              <a:rPr sz="1100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C00000"/>
                </a:solidFill>
                <a:latin typeface="Calibri"/>
                <a:cs typeface="Calibri"/>
              </a:rPr>
              <a:t>случае,</a:t>
            </a:r>
            <a:r>
              <a:rPr sz="1100" spc="-4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C00000"/>
                </a:solidFill>
                <a:latin typeface="Calibri"/>
                <a:cs typeface="Calibri"/>
              </a:rPr>
              <a:t>если</a:t>
            </a:r>
            <a:r>
              <a:rPr sz="1100" spc="-5" dirty="0">
                <a:solidFill>
                  <a:srgbClr val="C00000"/>
                </a:solidFill>
                <a:latin typeface="Calibri"/>
                <a:cs typeface="Calibri"/>
              </a:rPr>
              <a:t> система</a:t>
            </a:r>
            <a:r>
              <a:rPr sz="1100" spc="-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C00000"/>
                </a:solidFill>
                <a:latin typeface="Calibri"/>
                <a:cs typeface="Calibri"/>
              </a:rPr>
              <a:t>определяет</a:t>
            </a:r>
            <a:r>
              <a:rPr sz="1100" spc="-5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C00000"/>
                </a:solidFill>
                <a:latin typeface="Calibri"/>
                <a:cs typeface="Calibri"/>
              </a:rPr>
              <a:t>более</a:t>
            </a:r>
            <a:r>
              <a:rPr sz="1100" spc="-5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C00000"/>
                </a:solidFill>
                <a:latin typeface="Calibri"/>
                <a:cs typeface="Calibri"/>
              </a:rPr>
              <a:t>40%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10"/>
              </a:lnSpc>
            </a:pPr>
            <a:r>
              <a:rPr sz="1100" dirty="0">
                <a:solidFill>
                  <a:srgbClr val="C00000"/>
                </a:solidFill>
                <a:latin typeface="Calibri"/>
                <a:cs typeface="Calibri"/>
              </a:rPr>
              <a:t>заимствований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,</a:t>
            </a:r>
            <a:r>
              <a:rPr sz="1100" spc="-6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C00000"/>
                </a:solidFill>
                <a:latin typeface="Calibri"/>
                <a:cs typeface="Calibri"/>
              </a:rPr>
              <a:t>работа</a:t>
            </a:r>
            <a:r>
              <a:rPr sz="1100" spc="-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C00000"/>
                </a:solidFill>
                <a:latin typeface="Calibri"/>
                <a:cs typeface="Calibri"/>
              </a:rPr>
              <a:t>признаётся</a:t>
            </a:r>
            <a:r>
              <a:rPr sz="1100" spc="-4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C00000"/>
                </a:solidFill>
                <a:latin typeface="Calibri"/>
                <a:cs typeface="Calibri"/>
              </a:rPr>
              <a:t>несамостоятельной.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00">
              <a:latin typeface="Calibri"/>
              <a:cs typeface="Calibri"/>
            </a:endParaRPr>
          </a:p>
          <a:p>
            <a:pPr marL="33655" marR="5080" indent="106680" algn="just">
              <a:lnSpc>
                <a:spcPts val="1190"/>
              </a:lnSpc>
            </a:pP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Итоги 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проверки системой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«Антиплагиат» 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заносятся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в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акт 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по 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форме ОИВ, 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который составляется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председателем комиссии.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 Его</a:t>
            </a:r>
            <a:r>
              <a:rPr sz="1100" spc="-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п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д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писыв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ю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100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мене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р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ех</a:t>
            </a:r>
            <a:r>
              <a:rPr sz="1100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чел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к</a:t>
            </a:r>
            <a:r>
              <a:rPr sz="1100" spc="-6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(предсе</a:t>
            </a:r>
            <a:r>
              <a:rPr sz="1100" spc="-20" dirty="0">
                <a:solidFill>
                  <a:srgbClr val="344762"/>
                </a:solidFill>
                <a:latin typeface="Calibri"/>
                <a:cs typeface="Calibri"/>
              </a:rPr>
              <a:t>д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те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л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ь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,</a:t>
            </a:r>
            <a:endParaRPr sz="1100">
              <a:latin typeface="Calibri"/>
              <a:cs typeface="Calibri"/>
            </a:endParaRPr>
          </a:p>
          <a:p>
            <a:pPr marL="33655" algn="just">
              <a:lnSpc>
                <a:spcPts val="1019"/>
              </a:lnSpc>
            </a:pP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эксперт</a:t>
            </a:r>
            <a:r>
              <a:rPr sz="1100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100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технический</a:t>
            </a:r>
            <a:r>
              <a:rPr sz="1100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специалист).</a:t>
            </a:r>
            <a:endParaRPr sz="1100">
              <a:latin typeface="Calibri"/>
              <a:cs typeface="Calibri"/>
            </a:endParaRPr>
          </a:p>
          <a:p>
            <a:pPr marL="140335" algn="just">
              <a:lnSpc>
                <a:spcPts val="1240"/>
              </a:lnSpc>
            </a:pP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Возможно</a:t>
            </a:r>
            <a:r>
              <a:rPr sz="1100" spc="-6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привлечение</a:t>
            </a:r>
            <a:r>
              <a:rPr sz="1100" spc="-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к процедуре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проверки</a:t>
            </a:r>
            <a:endParaRPr sz="1100">
              <a:latin typeface="Calibri"/>
              <a:cs typeface="Calibri"/>
            </a:endParaRPr>
          </a:p>
          <a:p>
            <a:pPr marL="33655" marR="259715" algn="just">
              <a:lnSpc>
                <a:spcPts val="1200"/>
              </a:lnSpc>
              <a:spcBef>
                <a:spcPts val="135"/>
              </a:spcBef>
            </a:pP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независимого наблюдателя, если 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таковой присутствует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в 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месте</a:t>
            </a:r>
            <a:r>
              <a:rPr sz="1100" spc="-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проверки.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>
              <a:latin typeface="Calibri"/>
              <a:cs typeface="Calibri"/>
            </a:endParaRPr>
          </a:p>
          <a:p>
            <a:pPr marL="33655" marR="36830" indent="106680">
              <a:lnSpc>
                <a:spcPts val="1200"/>
              </a:lnSpc>
            </a:pP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В про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токо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л</a:t>
            </a:r>
            <a:r>
              <a:rPr sz="1100" spc="-6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ценива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ия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с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чинения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ы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ста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вл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я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ет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с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я</a:t>
            </a:r>
            <a:r>
              <a:rPr sz="1100" spc="-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«н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езачё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»  по</a:t>
            </a:r>
            <a:r>
              <a:rPr sz="1100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р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еб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ва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ию</a:t>
            </a:r>
            <a:r>
              <a:rPr sz="1100" spc="-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2</a:t>
            </a:r>
            <a:r>
              <a:rPr sz="1100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100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«н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езачё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»</a:t>
            </a:r>
            <a:r>
              <a:rPr sz="1100" spc="-1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з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всю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р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аботу</a:t>
            </a:r>
            <a:r>
              <a:rPr sz="1100" spc="-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це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л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м</a:t>
            </a:r>
            <a:r>
              <a:rPr sz="1100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(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акое</a:t>
            </a:r>
            <a:endParaRPr sz="1100">
              <a:latin typeface="Calibri"/>
              <a:cs typeface="Calibri"/>
            </a:endParaRPr>
          </a:p>
          <a:p>
            <a:pPr marL="33655">
              <a:lnSpc>
                <a:spcPts val="1045"/>
              </a:lnSpc>
              <a:tabLst>
                <a:tab pos="1781810" algn="l"/>
              </a:tabLst>
            </a:pP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с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чинение</a:t>
            </a:r>
            <a:r>
              <a:rPr sz="1100" spc="-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прове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р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я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с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я	по</a:t>
            </a:r>
            <a:r>
              <a:rPr sz="1100" spc="-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к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р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ериям</a:t>
            </a:r>
            <a:r>
              <a:rPr sz="1100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ценива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я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,</a:t>
            </a:r>
            <a:r>
              <a:rPr sz="1100" spc="-8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endParaRPr sz="1100">
              <a:latin typeface="Calibri"/>
              <a:cs typeface="Calibri"/>
            </a:endParaRPr>
          </a:p>
          <a:p>
            <a:pPr marL="33655">
              <a:lnSpc>
                <a:spcPts val="1250"/>
              </a:lnSpc>
            </a:pP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клетках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К1-К5</a:t>
            </a:r>
            <a:r>
              <a:rPr sz="1100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выставляется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10" dirty="0">
                <a:solidFill>
                  <a:srgbClr val="344762"/>
                </a:solidFill>
                <a:latin typeface="Calibri"/>
                <a:cs typeface="Calibri"/>
              </a:rPr>
              <a:t>«незачёт»).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Calibri"/>
              <a:cs typeface="Calibri"/>
            </a:endParaRPr>
          </a:p>
          <a:p>
            <a:pPr marL="33655" marR="323850" indent="106680">
              <a:lnSpc>
                <a:spcPts val="1200"/>
              </a:lnSpc>
            </a:pP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Пр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п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д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твер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ж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д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ении</a:t>
            </a:r>
            <a:r>
              <a:rPr sz="1100" spc="-7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ф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ак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100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плаг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ата</a:t>
            </a:r>
            <a:r>
              <a:rPr sz="1100" spc="-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незаме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дл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ительно  с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б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щ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ь</a:t>
            </a:r>
            <a:r>
              <a:rPr sz="1100" spc="-6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д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ел</a:t>
            </a:r>
            <a:r>
              <a:rPr sz="1100" spc="-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ГИА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М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ОНи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М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П</a:t>
            </a:r>
            <a:r>
              <a:rPr sz="1100" spc="-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КК.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" y="0"/>
            <a:ext cx="9128760" cy="923290"/>
          </a:xfrm>
          <a:custGeom>
            <a:avLst/>
            <a:gdLst/>
            <a:ahLst/>
            <a:cxnLst/>
            <a:rect l="l" t="t" r="r" b="b"/>
            <a:pathLst>
              <a:path w="9128760" h="923290">
                <a:moveTo>
                  <a:pt x="9128760" y="0"/>
                </a:moveTo>
                <a:lnTo>
                  <a:pt x="0" y="0"/>
                </a:lnTo>
                <a:lnTo>
                  <a:pt x="0" y="923163"/>
                </a:lnTo>
                <a:lnTo>
                  <a:pt x="9128760" y="923163"/>
                </a:lnTo>
                <a:lnTo>
                  <a:pt x="9128760" y="0"/>
                </a:lnTo>
                <a:close/>
              </a:path>
            </a:pathLst>
          </a:custGeom>
          <a:solidFill>
            <a:srgbClr val="344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55572" y="287782"/>
            <a:ext cx="45662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КРИТЕРИЙ</a:t>
            </a:r>
            <a:r>
              <a:rPr sz="2400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1.</a:t>
            </a:r>
            <a:r>
              <a:rPr sz="24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СООТВЕТСТВИЕ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ТЕМЕ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9768" y="4072125"/>
            <a:ext cx="8141334" cy="69850"/>
          </a:xfrm>
          <a:custGeom>
            <a:avLst/>
            <a:gdLst/>
            <a:ahLst/>
            <a:cxnLst/>
            <a:rect l="l" t="t" r="r" b="b"/>
            <a:pathLst>
              <a:path w="8141334" h="69850">
                <a:moveTo>
                  <a:pt x="8141081" y="0"/>
                </a:moveTo>
                <a:lnTo>
                  <a:pt x="0" y="0"/>
                </a:lnTo>
                <a:lnTo>
                  <a:pt x="0" y="69725"/>
                </a:lnTo>
                <a:lnTo>
                  <a:pt x="8141081" y="69725"/>
                </a:lnTo>
                <a:lnTo>
                  <a:pt x="8141081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21081" y="1138174"/>
            <a:ext cx="8643620" cy="56667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8890" algn="just">
              <a:lnSpc>
                <a:spcPct val="100000"/>
              </a:lnSpc>
              <a:spcBef>
                <a:spcPts val="105"/>
              </a:spcBef>
            </a:pPr>
            <a:r>
              <a:rPr sz="2300" b="1" spc="-15" dirty="0">
                <a:solidFill>
                  <a:srgbClr val="344762"/>
                </a:solidFill>
                <a:latin typeface="Calibri"/>
                <a:cs typeface="Calibri"/>
              </a:rPr>
              <a:t>Участник </a:t>
            </a:r>
            <a:r>
              <a:rPr sz="2300" b="1" spc="-35" dirty="0">
                <a:solidFill>
                  <a:srgbClr val="344762"/>
                </a:solidFill>
                <a:latin typeface="Calibri"/>
                <a:cs typeface="Calibri"/>
              </a:rPr>
              <a:t>должен </a:t>
            </a:r>
            <a:r>
              <a:rPr sz="2300" b="1" spc="-5" dirty="0">
                <a:solidFill>
                  <a:srgbClr val="344762"/>
                </a:solidFill>
                <a:latin typeface="Calibri"/>
                <a:cs typeface="Calibri"/>
              </a:rPr>
              <a:t>рассуждать на </a:t>
            </a:r>
            <a:r>
              <a:rPr sz="2300" b="1" spc="-20" dirty="0">
                <a:solidFill>
                  <a:srgbClr val="344762"/>
                </a:solidFill>
                <a:latin typeface="Calibri"/>
                <a:cs typeface="Calibri"/>
              </a:rPr>
              <a:t>предложенную </a:t>
            </a:r>
            <a:r>
              <a:rPr sz="2300" b="1" spc="-50" dirty="0">
                <a:solidFill>
                  <a:srgbClr val="344762"/>
                </a:solidFill>
                <a:latin typeface="Calibri"/>
                <a:cs typeface="Calibri"/>
              </a:rPr>
              <a:t>тему, </a:t>
            </a:r>
            <a:r>
              <a:rPr sz="2300" b="1" spc="-5" dirty="0">
                <a:solidFill>
                  <a:srgbClr val="344762"/>
                </a:solidFill>
                <a:latin typeface="Calibri"/>
                <a:cs typeface="Calibri"/>
              </a:rPr>
              <a:t>выбрав </a:t>
            </a:r>
            <a:r>
              <a:rPr sz="2300" b="1" spc="-10" dirty="0">
                <a:solidFill>
                  <a:srgbClr val="344762"/>
                </a:solidFill>
                <a:latin typeface="Calibri"/>
                <a:cs typeface="Calibri"/>
              </a:rPr>
              <a:t>путь </a:t>
            </a:r>
            <a:r>
              <a:rPr sz="2300" b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300" b="1" spc="5" dirty="0">
                <a:solidFill>
                  <a:srgbClr val="344762"/>
                </a:solidFill>
                <a:latin typeface="Calibri"/>
                <a:cs typeface="Calibri"/>
              </a:rPr>
              <a:t>её</a:t>
            </a:r>
            <a:r>
              <a:rPr sz="2300" b="1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344762"/>
                </a:solidFill>
                <a:latin typeface="Calibri"/>
                <a:cs typeface="Calibri"/>
              </a:rPr>
              <a:t>раскрытия</a:t>
            </a:r>
            <a:r>
              <a:rPr sz="2300" b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344762"/>
                </a:solidFill>
                <a:latin typeface="Calibri"/>
                <a:cs typeface="Calibri"/>
              </a:rPr>
              <a:t>(например,</a:t>
            </a:r>
            <a:r>
              <a:rPr sz="2300" b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344762"/>
                </a:solidFill>
                <a:latin typeface="Calibri"/>
                <a:cs typeface="Calibri"/>
              </a:rPr>
              <a:t>отвечает</a:t>
            </a:r>
            <a:r>
              <a:rPr sz="2300" b="1" spc="-5" dirty="0">
                <a:solidFill>
                  <a:srgbClr val="344762"/>
                </a:solidFill>
                <a:latin typeface="Calibri"/>
                <a:cs typeface="Calibri"/>
              </a:rPr>
              <a:t> на</a:t>
            </a:r>
            <a:r>
              <a:rPr sz="2300" b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344762"/>
                </a:solidFill>
                <a:latin typeface="Calibri"/>
                <a:cs typeface="Calibri"/>
              </a:rPr>
              <a:t>вопрос,</a:t>
            </a:r>
            <a:r>
              <a:rPr sz="2300" b="1" spc="5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300" b="1" spc="-15" dirty="0">
                <a:solidFill>
                  <a:srgbClr val="344762"/>
                </a:solidFill>
                <a:latin typeface="Calibri"/>
                <a:cs typeface="Calibri"/>
              </a:rPr>
              <a:t>поставленный</a:t>
            </a:r>
            <a:r>
              <a:rPr sz="2300" b="1" spc="484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344762"/>
                </a:solidFill>
                <a:latin typeface="Calibri"/>
                <a:cs typeface="Calibri"/>
              </a:rPr>
              <a:t>в </a:t>
            </a:r>
            <a:r>
              <a:rPr sz="2300" b="1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300" b="1" spc="-25" dirty="0">
                <a:solidFill>
                  <a:srgbClr val="344762"/>
                </a:solidFill>
                <a:latin typeface="Calibri"/>
                <a:cs typeface="Calibri"/>
              </a:rPr>
              <a:t>теме,</a:t>
            </a:r>
            <a:r>
              <a:rPr sz="2300" b="1" spc="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344762"/>
                </a:solidFill>
                <a:latin typeface="Calibri"/>
                <a:cs typeface="Calibri"/>
              </a:rPr>
              <a:t>или</a:t>
            </a:r>
            <a:r>
              <a:rPr sz="2300" b="1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344762"/>
                </a:solidFill>
                <a:latin typeface="Calibri"/>
                <a:cs typeface="Calibri"/>
              </a:rPr>
              <a:t>размышляет</a:t>
            </a:r>
            <a:r>
              <a:rPr sz="2300" b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344762"/>
                </a:solidFill>
                <a:latin typeface="Calibri"/>
                <a:cs typeface="Calibri"/>
              </a:rPr>
              <a:t>над</a:t>
            </a:r>
            <a:r>
              <a:rPr sz="2300" b="1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300" b="1" spc="-20" dirty="0">
                <a:solidFill>
                  <a:srgbClr val="344762"/>
                </a:solidFill>
                <a:latin typeface="Calibri"/>
                <a:cs typeface="Calibri"/>
              </a:rPr>
              <a:t>предложенной</a:t>
            </a:r>
            <a:r>
              <a:rPr sz="2300" b="1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300" b="1" spc="-15" dirty="0">
                <a:solidFill>
                  <a:srgbClr val="344762"/>
                </a:solidFill>
                <a:latin typeface="Calibri"/>
                <a:cs typeface="Calibri"/>
              </a:rPr>
              <a:t>проблемой</a:t>
            </a:r>
            <a:r>
              <a:rPr sz="2300" b="1" spc="-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2300" b="1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300" b="1" spc="-35" dirty="0">
                <a:solidFill>
                  <a:srgbClr val="344762"/>
                </a:solidFill>
                <a:latin typeface="Calibri"/>
                <a:cs typeface="Calibri"/>
              </a:rPr>
              <a:t>т.п.).</a:t>
            </a:r>
            <a:endParaRPr sz="2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2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2300" b="1" spc="-5" dirty="0">
                <a:solidFill>
                  <a:srgbClr val="E65E52"/>
                </a:solidFill>
                <a:latin typeface="Calibri"/>
                <a:cs typeface="Calibri"/>
              </a:rPr>
              <a:t>«Незачёт»</a:t>
            </a:r>
            <a:r>
              <a:rPr sz="23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15" dirty="0">
                <a:solidFill>
                  <a:srgbClr val="E65E52"/>
                </a:solidFill>
                <a:latin typeface="Calibri"/>
                <a:cs typeface="Calibri"/>
              </a:rPr>
              <a:t>ставится</a:t>
            </a:r>
            <a:r>
              <a:rPr sz="2300" b="1" spc="-1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35" dirty="0">
                <a:solidFill>
                  <a:srgbClr val="E65E52"/>
                </a:solidFill>
                <a:latin typeface="Calibri"/>
                <a:cs typeface="Calibri"/>
              </a:rPr>
              <a:t>только</a:t>
            </a:r>
            <a:r>
              <a:rPr sz="2300" b="1" spc="-3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sz="2300" b="1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E65E52"/>
                </a:solidFill>
                <a:latin typeface="Calibri"/>
                <a:cs typeface="Calibri"/>
              </a:rPr>
              <a:t>случае,</a:t>
            </a:r>
            <a:r>
              <a:rPr sz="2300" b="1" spc="-5" dirty="0">
                <a:solidFill>
                  <a:srgbClr val="E65E52"/>
                </a:solidFill>
                <a:latin typeface="Calibri"/>
                <a:cs typeface="Calibri"/>
              </a:rPr>
              <a:t> если</a:t>
            </a:r>
            <a:r>
              <a:rPr sz="23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E65E52"/>
                </a:solidFill>
                <a:latin typeface="Calibri"/>
                <a:cs typeface="Calibri"/>
              </a:rPr>
              <a:t>сочинение</a:t>
            </a:r>
            <a:r>
              <a:rPr sz="2300" b="1" spc="-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25" dirty="0">
                <a:solidFill>
                  <a:srgbClr val="E65E52"/>
                </a:solidFill>
                <a:latin typeface="Calibri"/>
                <a:cs typeface="Calibri"/>
              </a:rPr>
              <a:t>не </a:t>
            </a:r>
            <a:r>
              <a:rPr sz="2300" b="1" spc="-2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15" dirty="0">
                <a:solidFill>
                  <a:srgbClr val="E65E52"/>
                </a:solidFill>
                <a:latin typeface="Calibri"/>
                <a:cs typeface="Calibri"/>
              </a:rPr>
              <a:t>соответствует теме, </a:t>
            </a:r>
            <a:r>
              <a:rPr sz="2300" b="1" dirty="0">
                <a:solidFill>
                  <a:srgbClr val="E65E52"/>
                </a:solidFill>
                <a:latin typeface="Calibri"/>
                <a:cs typeface="Calibri"/>
              </a:rPr>
              <a:t>в </a:t>
            </a:r>
            <a:r>
              <a:rPr sz="2300" b="1" spc="-10" dirty="0">
                <a:solidFill>
                  <a:srgbClr val="E65E52"/>
                </a:solidFill>
                <a:latin typeface="Calibri"/>
                <a:cs typeface="Calibri"/>
              </a:rPr>
              <a:t>нём </a:t>
            </a:r>
            <a:r>
              <a:rPr sz="2300" b="1" dirty="0">
                <a:solidFill>
                  <a:srgbClr val="E65E52"/>
                </a:solidFill>
                <a:latin typeface="Calibri"/>
                <a:cs typeface="Calibri"/>
              </a:rPr>
              <a:t>нет </a:t>
            </a:r>
            <a:r>
              <a:rPr sz="2300" b="1" spc="-10" dirty="0">
                <a:solidFill>
                  <a:srgbClr val="E65E52"/>
                </a:solidFill>
                <a:latin typeface="Calibri"/>
                <a:cs typeface="Calibri"/>
              </a:rPr>
              <a:t>ответа </a:t>
            </a:r>
            <a:r>
              <a:rPr sz="2300" b="1" spc="-5" dirty="0">
                <a:solidFill>
                  <a:srgbClr val="E65E52"/>
                </a:solidFill>
                <a:latin typeface="Calibri"/>
                <a:cs typeface="Calibri"/>
              </a:rPr>
              <a:t>на вопрос, </a:t>
            </a:r>
            <a:r>
              <a:rPr sz="2300" b="1" spc="-15" dirty="0">
                <a:solidFill>
                  <a:srgbClr val="E65E52"/>
                </a:solidFill>
                <a:latin typeface="Calibri"/>
                <a:cs typeface="Calibri"/>
              </a:rPr>
              <a:t>поставленный </a:t>
            </a:r>
            <a:r>
              <a:rPr sz="2300" b="1" dirty="0">
                <a:solidFill>
                  <a:srgbClr val="E65E52"/>
                </a:solidFill>
                <a:latin typeface="Calibri"/>
                <a:cs typeface="Calibri"/>
              </a:rPr>
              <a:t>в </a:t>
            </a:r>
            <a:r>
              <a:rPr sz="2300" b="1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20" dirty="0">
                <a:solidFill>
                  <a:srgbClr val="E65E52"/>
                </a:solidFill>
                <a:latin typeface="Calibri"/>
                <a:cs typeface="Calibri"/>
              </a:rPr>
              <a:t>теме,</a:t>
            </a:r>
            <a:r>
              <a:rPr sz="2300" b="1" spc="-15" dirty="0">
                <a:solidFill>
                  <a:srgbClr val="E65E52"/>
                </a:solidFill>
                <a:latin typeface="Calibri"/>
                <a:cs typeface="Calibri"/>
              </a:rPr>
              <a:t> или</a:t>
            </a:r>
            <a:r>
              <a:rPr sz="2300" b="1" spc="-1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sz="2300" b="1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E65E52"/>
                </a:solidFill>
                <a:latin typeface="Calibri"/>
                <a:cs typeface="Calibri"/>
              </a:rPr>
              <a:t>нём</a:t>
            </a:r>
            <a:r>
              <a:rPr sz="2300" b="1" spc="-5" dirty="0">
                <a:solidFill>
                  <a:srgbClr val="E65E52"/>
                </a:solidFill>
                <a:latin typeface="Calibri"/>
                <a:cs typeface="Calibri"/>
              </a:rPr>
              <a:t> не</a:t>
            </a:r>
            <a:r>
              <a:rPr sz="23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15" dirty="0">
                <a:solidFill>
                  <a:srgbClr val="E65E52"/>
                </a:solidFill>
                <a:latin typeface="Calibri"/>
                <a:cs typeface="Calibri"/>
              </a:rPr>
              <a:t>прослеживается</a:t>
            </a:r>
            <a:r>
              <a:rPr sz="2300" b="1" spc="-1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20" dirty="0">
                <a:solidFill>
                  <a:srgbClr val="E65E52"/>
                </a:solidFill>
                <a:latin typeface="Calibri"/>
                <a:cs typeface="Calibri"/>
              </a:rPr>
              <a:t>конкретной</a:t>
            </a:r>
            <a:r>
              <a:rPr sz="2300" b="1" spc="484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40" dirty="0">
                <a:solidFill>
                  <a:srgbClr val="E65E52"/>
                </a:solidFill>
                <a:latin typeface="Calibri"/>
                <a:cs typeface="Calibri"/>
              </a:rPr>
              <a:t>цели </a:t>
            </a:r>
            <a:r>
              <a:rPr sz="2300" b="1" spc="-3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15" dirty="0">
                <a:solidFill>
                  <a:srgbClr val="E65E52"/>
                </a:solidFill>
                <a:latin typeface="Calibri"/>
                <a:cs typeface="Calibri"/>
              </a:rPr>
              <a:t>высказывания.</a:t>
            </a:r>
            <a:r>
              <a:rPr sz="2300" b="1" spc="4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E65E52"/>
                </a:solidFill>
                <a:latin typeface="Calibri"/>
                <a:cs typeface="Calibri"/>
              </a:rPr>
              <a:t>Во</a:t>
            </a:r>
            <a:r>
              <a:rPr sz="2300" b="1" spc="-1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15" dirty="0">
                <a:solidFill>
                  <a:srgbClr val="E65E52"/>
                </a:solidFill>
                <a:latin typeface="Calibri"/>
                <a:cs typeface="Calibri"/>
              </a:rPr>
              <a:t>всех</a:t>
            </a:r>
            <a:r>
              <a:rPr sz="2300" b="1" spc="1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15" dirty="0">
                <a:solidFill>
                  <a:srgbClr val="E65E52"/>
                </a:solidFill>
                <a:latin typeface="Calibri"/>
                <a:cs typeface="Calibri"/>
              </a:rPr>
              <a:t>остальных</a:t>
            </a:r>
            <a:r>
              <a:rPr sz="2300" b="1" spc="6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E65E52"/>
                </a:solidFill>
                <a:latin typeface="Calibri"/>
                <a:cs typeface="Calibri"/>
              </a:rPr>
              <a:t>случаях</a:t>
            </a:r>
            <a:r>
              <a:rPr sz="2300" b="1" spc="6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15" dirty="0">
                <a:solidFill>
                  <a:srgbClr val="E65E52"/>
                </a:solidFill>
                <a:latin typeface="Calibri"/>
                <a:cs typeface="Calibri"/>
              </a:rPr>
              <a:t>выставляется</a:t>
            </a:r>
            <a:r>
              <a:rPr sz="2300" b="1" spc="6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E65E52"/>
                </a:solidFill>
                <a:latin typeface="Calibri"/>
                <a:cs typeface="Calibri"/>
              </a:rPr>
              <a:t>«зачет».</a:t>
            </a:r>
            <a:endParaRPr sz="2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750">
              <a:latin typeface="Calibri"/>
              <a:cs typeface="Calibri"/>
            </a:endParaRPr>
          </a:p>
          <a:p>
            <a:pPr marL="84455" marR="71755" algn="just">
              <a:lnSpc>
                <a:spcPct val="90000"/>
              </a:lnSpc>
            </a:pPr>
            <a:r>
              <a:rPr sz="2200" i="1" spc="-10" dirty="0">
                <a:solidFill>
                  <a:srgbClr val="344762"/>
                </a:solidFill>
                <a:latin typeface="Calibri"/>
                <a:cs typeface="Calibri"/>
              </a:rPr>
              <a:t>«…нужно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10" dirty="0">
                <a:solidFill>
                  <a:srgbClr val="344762"/>
                </a:solidFill>
                <a:latin typeface="Calibri"/>
                <a:cs typeface="Calibri"/>
              </a:rPr>
              <a:t>учитывать,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 что</a:t>
            </a:r>
            <a:r>
              <a:rPr sz="2200" i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10" dirty="0">
                <a:solidFill>
                  <a:srgbClr val="344762"/>
                </a:solidFill>
                <a:latin typeface="Calibri"/>
                <a:cs typeface="Calibri"/>
              </a:rPr>
              <a:t>участник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15" dirty="0">
                <a:solidFill>
                  <a:srgbClr val="344762"/>
                </a:solidFill>
                <a:latin typeface="Calibri"/>
                <a:cs typeface="Calibri"/>
              </a:rPr>
              <a:t>итогового</a:t>
            </a:r>
            <a:r>
              <a:rPr sz="2200" i="1" spc="-10" dirty="0">
                <a:solidFill>
                  <a:srgbClr val="344762"/>
                </a:solidFill>
                <a:latin typeface="Calibri"/>
                <a:cs typeface="Calibri"/>
              </a:rPr>
              <a:t> сочинения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b="1" i="1" spc="-10" dirty="0">
                <a:solidFill>
                  <a:srgbClr val="344762"/>
                </a:solidFill>
                <a:latin typeface="Calibri"/>
                <a:cs typeface="Calibri"/>
              </a:rPr>
              <a:t>вправе </a:t>
            </a:r>
            <a:r>
              <a:rPr sz="2200" b="1" i="1" spc="-5" dirty="0">
                <a:solidFill>
                  <a:srgbClr val="344762"/>
                </a:solidFill>
                <a:latin typeface="Calibri"/>
                <a:cs typeface="Calibri"/>
              </a:rPr>
              <a:t> выбрать </a:t>
            </a:r>
            <a:r>
              <a:rPr sz="2200" b="1" i="1" spc="-10" dirty="0">
                <a:solidFill>
                  <a:srgbClr val="344762"/>
                </a:solidFill>
                <a:latin typeface="Calibri"/>
                <a:cs typeface="Calibri"/>
              </a:rPr>
              <a:t>оригинальный путь </a:t>
            </a:r>
            <a:r>
              <a:rPr sz="2200" b="1" i="1" spc="-5" dirty="0">
                <a:solidFill>
                  <a:srgbClr val="344762"/>
                </a:solidFill>
                <a:latin typeface="Calibri"/>
                <a:cs typeface="Calibri"/>
              </a:rPr>
              <a:t>ее раскрытия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. </a:t>
            </a:r>
            <a:r>
              <a:rPr sz="2200" i="1" spc="-10" dirty="0">
                <a:solidFill>
                  <a:srgbClr val="344762"/>
                </a:solidFill>
                <a:latin typeface="Calibri"/>
                <a:cs typeface="Calibri"/>
              </a:rPr>
              <a:t>«Незачет» </a:t>
            </a:r>
            <a:r>
              <a:rPr sz="2200" i="1" spc="-15" dirty="0">
                <a:solidFill>
                  <a:srgbClr val="344762"/>
                </a:solidFill>
                <a:latin typeface="Calibri"/>
                <a:cs typeface="Calibri"/>
              </a:rPr>
              <a:t>ставится </a:t>
            </a:r>
            <a:r>
              <a:rPr sz="2200" i="1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25" dirty="0">
                <a:solidFill>
                  <a:srgbClr val="344762"/>
                </a:solidFill>
                <a:latin typeface="Calibri"/>
                <a:cs typeface="Calibri"/>
              </a:rPr>
              <a:t>только</a:t>
            </a:r>
            <a:r>
              <a:rPr sz="2200" i="1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2200" i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случае,</a:t>
            </a:r>
            <a:r>
              <a:rPr sz="2200" i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10" dirty="0">
                <a:solidFill>
                  <a:srgbClr val="344762"/>
                </a:solidFill>
                <a:latin typeface="Calibri"/>
                <a:cs typeface="Calibri"/>
              </a:rPr>
              <a:t>если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15" dirty="0">
                <a:solidFill>
                  <a:srgbClr val="344762"/>
                </a:solidFill>
                <a:latin typeface="Calibri"/>
                <a:cs typeface="Calibri"/>
              </a:rPr>
              <a:t>сочинение</a:t>
            </a:r>
            <a:r>
              <a:rPr sz="2200" i="1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не</a:t>
            </a:r>
            <a:r>
              <a:rPr sz="2200" i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10" dirty="0">
                <a:solidFill>
                  <a:srgbClr val="344762"/>
                </a:solidFill>
                <a:latin typeface="Calibri"/>
                <a:cs typeface="Calibri"/>
              </a:rPr>
              <a:t>соответствует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 теме,</a:t>
            </a:r>
            <a:r>
              <a:rPr sz="2200" i="1" spc="484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2200" i="1" spc="484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нем </a:t>
            </a:r>
            <a:r>
              <a:rPr sz="2200" i="1" spc="-484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10" dirty="0">
                <a:solidFill>
                  <a:srgbClr val="344762"/>
                </a:solidFill>
                <a:latin typeface="Calibri"/>
                <a:cs typeface="Calibri"/>
              </a:rPr>
              <a:t>нет ответа 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на </a:t>
            </a:r>
            <a:r>
              <a:rPr sz="2200" i="1" spc="-10" dirty="0">
                <a:solidFill>
                  <a:srgbClr val="344762"/>
                </a:solidFill>
                <a:latin typeface="Calibri"/>
                <a:cs typeface="Calibri"/>
              </a:rPr>
              <a:t>вопрос, поставленный 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в </a:t>
            </a:r>
            <a:r>
              <a:rPr sz="2200" i="1" dirty="0">
                <a:solidFill>
                  <a:srgbClr val="344762"/>
                </a:solidFill>
                <a:latin typeface="Calibri"/>
                <a:cs typeface="Calibri"/>
              </a:rPr>
              <a:t>теме, </a:t>
            </a:r>
            <a:r>
              <a:rPr sz="2200" i="1" spc="-10" dirty="0">
                <a:solidFill>
                  <a:srgbClr val="344762"/>
                </a:solidFill>
                <a:latin typeface="Calibri"/>
                <a:cs typeface="Calibri"/>
              </a:rPr>
              <a:t>или 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в </a:t>
            </a:r>
            <a:r>
              <a:rPr sz="2200" i="1" spc="-10" dirty="0">
                <a:solidFill>
                  <a:srgbClr val="344762"/>
                </a:solidFill>
                <a:latin typeface="Calibri"/>
                <a:cs typeface="Calibri"/>
              </a:rPr>
              <a:t>сочинении </a:t>
            </a:r>
            <a:r>
              <a:rPr sz="2200" i="1" spc="-25" dirty="0">
                <a:solidFill>
                  <a:srgbClr val="344762"/>
                </a:solidFill>
                <a:latin typeface="Calibri"/>
                <a:cs typeface="Calibri"/>
              </a:rPr>
              <a:t>не </a:t>
            </a:r>
            <a:r>
              <a:rPr sz="2200" i="1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15" dirty="0">
                <a:solidFill>
                  <a:srgbClr val="344762"/>
                </a:solidFill>
                <a:latin typeface="Calibri"/>
                <a:cs typeface="Calibri"/>
              </a:rPr>
              <a:t>прослеживается</a:t>
            </a:r>
            <a:r>
              <a:rPr sz="2200" i="1" spc="-10" dirty="0">
                <a:solidFill>
                  <a:srgbClr val="344762"/>
                </a:solidFill>
                <a:latin typeface="Calibri"/>
                <a:cs typeface="Calibri"/>
              </a:rPr>
              <a:t> конкретной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30" dirty="0">
                <a:solidFill>
                  <a:srgbClr val="344762"/>
                </a:solidFill>
                <a:latin typeface="Calibri"/>
                <a:cs typeface="Calibri"/>
              </a:rPr>
              <a:t>цели</a:t>
            </a:r>
            <a:r>
              <a:rPr sz="2200" i="1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20" dirty="0">
                <a:solidFill>
                  <a:srgbClr val="344762"/>
                </a:solidFill>
                <a:latin typeface="Calibri"/>
                <a:cs typeface="Calibri"/>
              </a:rPr>
              <a:t>высказывания.</a:t>
            </a:r>
            <a:r>
              <a:rPr sz="2200" i="1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10" dirty="0">
                <a:solidFill>
                  <a:srgbClr val="344762"/>
                </a:solidFill>
                <a:latin typeface="Calibri"/>
                <a:cs typeface="Calibri"/>
              </a:rPr>
              <a:t>При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20" dirty="0">
                <a:solidFill>
                  <a:srgbClr val="344762"/>
                </a:solidFill>
                <a:latin typeface="Calibri"/>
                <a:cs typeface="Calibri"/>
              </a:rPr>
              <a:t>оценке </a:t>
            </a:r>
            <a:r>
              <a:rPr sz="2200" i="1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10" dirty="0">
                <a:solidFill>
                  <a:srgbClr val="344762"/>
                </a:solidFill>
                <a:latin typeface="Calibri"/>
                <a:cs typeface="Calibri"/>
              </a:rPr>
              <a:t>сочинения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 по</a:t>
            </a:r>
            <a:r>
              <a:rPr sz="2200" i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данному</a:t>
            </a:r>
            <a:r>
              <a:rPr sz="2200" i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10" dirty="0">
                <a:solidFill>
                  <a:srgbClr val="344762"/>
                </a:solidFill>
                <a:latin typeface="Calibri"/>
                <a:cs typeface="Calibri"/>
              </a:rPr>
              <a:t>критерию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b="1" i="1" spc="-10" dirty="0">
                <a:solidFill>
                  <a:srgbClr val="344762"/>
                </a:solidFill>
                <a:latin typeface="Calibri"/>
                <a:cs typeface="Calibri"/>
              </a:rPr>
              <a:t>не</a:t>
            </a:r>
            <a:r>
              <a:rPr sz="2200" b="1" i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b="1" i="1" spc="-15" dirty="0">
                <a:solidFill>
                  <a:srgbClr val="344762"/>
                </a:solidFill>
                <a:latin typeface="Calibri"/>
                <a:cs typeface="Calibri"/>
              </a:rPr>
              <a:t>учитываются</a:t>
            </a:r>
            <a:r>
              <a:rPr sz="2200" b="1" i="1" spc="-10" dirty="0">
                <a:solidFill>
                  <a:srgbClr val="344762"/>
                </a:solidFill>
                <a:latin typeface="Calibri"/>
                <a:cs typeface="Calibri"/>
              </a:rPr>
              <a:t> логические </a:t>
            </a:r>
            <a:r>
              <a:rPr sz="2200" b="1" i="1" spc="-5" dirty="0">
                <a:solidFill>
                  <a:srgbClr val="344762"/>
                </a:solidFill>
                <a:latin typeface="Calibri"/>
                <a:cs typeface="Calibri"/>
              </a:rPr>
              <a:t> ошибки </a:t>
            </a:r>
            <a:r>
              <a:rPr sz="2200" i="1" spc="-10" dirty="0">
                <a:solidFill>
                  <a:srgbClr val="344762"/>
                </a:solidFill>
                <a:latin typeface="Calibri"/>
                <a:cs typeface="Calibri"/>
              </a:rPr>
              <a:t>(они </a:t>
            </a:r>
            <a:r>
              <a:rPr sz="2200" i="1" spc="-20" dirty="0">
                <a:solidFill>
                  <a:srgbClr val="344762"/>
                </a:solidFill>
                <a:latin typeface="Calibri"/>
                <a:cs typeface="Calibri"/>
              </a:rPr>
              <a:t>выявляются </a:t>
            </a:r>
            <a:r>
              <a:rPr sz="2200" i="1" spc="-15" dirty="0">
                <a:solidFill>
                  <a:srgbClr val="344762"/>
                </a:solidFill>
                <a:latin typeface="Calibri"/>
                <a:cs typeface="Calibri"/>
              </a:rPr>
              <a:t>при </a:t>
            </a:r>
            <a:r>
              <a:rPr sz="2200" i="1" spc="-20" dirty="0">
                <a:solidFill>
                  <a:srgbClr val="344762"/>
                </a:solidFill>
                <a:latin typeface="Calibri"/>
                <a:cs typeface="Calibri"/>
              </a:rPr>
              <a:t>оценке </a:t>
            </a:r>
            <a:r>
              <a:rPr sz="2200" i="1" spc="-10" dirty="0">
                <a:solidFill>
                  <a:srgbClr val="344762"/>
                </a:solidFill>
                <a:latin typeface="Calibri"/>
                <a:cs typeface="Calibri"/>
              </a:rPr>
              <a:t>сочинения 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по </a:t>
            </a:r>
            <a:r>
              <a:rPr sz="2200" i="1" spc="-10" dirty="0">
                <a:solidFill>
                  <a:srgbClr val="344762"/>
                </a:solidFill>
                <a:latin typeface="Calibri"/>
                <a:cs typeface="Calibri"/>
              </a:rPr>
              <a:t>Критерию </a:t>
            </a:r>
            <a:r>
              <a:rPr sz="2200" i="1" spc="-15" dirty="0">
                <a:solidFill>
                  <a:srgbClr val="344762"/>
                </a:solidFill>
                <a:latin typeface="Calibri"/>
                <a:cs typeface="Calibri"/>
              </a:rPr>
              <a:t>№3)» </a:t>
            </a:r>
            <a:r>
              <a:rPr sz="2200" i="1" spc="-10" dirty="0">
                <a:solidFill>
                  <a:srgbClr val="344762"/>
                </a:solidFill>
                <a:latin typeface="Calibri"/>
                <a:cs typeface="Calibri"/>
              </a:rPr>
              <a:t> (МР</a:t>
            </a:r>
            <a:r>
              <a:rPr sz="2200" i="1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п.5.2.5</a:t>
            </a:r>
            <a:r>
              <a:rPr sz="2200" i="1" spc="-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с.32)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23290"/>
          </a:xfrm>
          <a:custGeom>
            <a:avLst/>
            <a:gdLst/>
            <a:ahLst/>
            <a:cxnLst/>
            <a:rect l="l" t="t" r="r" b="b"/>
            <a:pathLst>
              <a:path w="9144000" h="923290">
                <a:moveTo>
                  <a:pt x="9144000" y="0"/>
                </a:moveTo>
                <a:lnTo>
                  <a:pt x="0" y="0"/>
                </a:lnTo>
                <a:lnTo>
                  <a:pt x="0" y="923163"/>
                </a:lnTo>
                <a:lnTo>
                  <a:pt x="9144000" y="923163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23925"/>
          </a:xfrm>
          <a:prstGeom prst="rect">
            <a:avLst/>
          </a:prstGeom>
        </p:spPr>
        <p:txBody>
          <a:bodyPr vert="horz" wrap="square" lIns="0" tIns="247015" rIns="0" bIns="0" rtlCol="0">
            <a:spAutoFit/>
          </a:bodyPr>
          <a:lstStyle/>
          <a:p>
            <a:pPr marR="68580" algn="ctr">
              <a:lnSpc>
                <a:spcPct val="100000"/>
              </a:lnSpc>
              <a:spcBef>
                <a:spcPts val="1945"/>
              </a:spcBef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КР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ТЕР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24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ОЦ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НИВ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НИЯ</a:t>
            </a:r>
            <a:r>
              <a:rPr sz="2400" spc="-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ОГОВОГ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СОЧ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НЕН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Я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139437"/>
            <a:ext cx="9144000" cy="73025"/>
          </a:xfrm>
          <a:custGeom>
            <a:avLst/>
            <a:gdLst/>
            <a:ahLst/>
            <a:cxnLst/>
            <a:rect l="l" t="t" r="r" b="b"/>
            <a:pathLst>
              <a:path w="9144000" h="73025">
                <a:moveTo>
                  <a:pt x="9144000" y="0"/>
                </a:moveTo>
                <a:lnTo>
                  <a:pt x="0" y="0"/>
                </a:lnTo>
                <a:lnTo>
                  <a:pt x="0" y="72646"/>
                </a:lnTo>
                <a:lnTo>
                  <a:pt x="9144000" y="72646"/>
                </a:lnTo>
                <a:lnTo>
                  <a:pt x="914400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0" y="100530"/>
            <a:ext cx="9144000" cy="1283335"/>
            <a:chOff x="0" y="100530"/>
            <a:chExt cx="9144000" cy="1283335"/>
          </a:xfrm>
        </p:grpSpPr>
        <p:sp>
          <p:nvSpPr>
            <p:cNvPr id="6" name="object 6"/>
            <p:cNvSpPr/>
            <p:nvPr/>
          </p:nvSpPr>
          <p:spPr>
            <a:xfrm>
              <a:off x="8461248" y="100532"/>
              <a:ext cx="563880" cy="252729"/>
            </a:xfrm>
            <a:custGeom>
              <a:avLst/>
              <a:gdLst/>
              <a:ahLst/>
              <a:cxnLst/>
              <a:rect l="l" t="t" r="r" b="b"/>
              <a:pathLst>
                <a:path w="563879" h="252729">
                  <a:moveTo>
                    <a:pt x="115824" y="0"/>
                  </a:moveTo>
                  <a:lnTo>
                    <a:pt x="0" y="0"/>
                  </a:lnTo>
                  <a:lnTo>
                    <a:pt x="0" y="48691"/>
                  </a:lnTo>
                  <a:lnTo>
                    <a:pt x="115824" y="48691"/>
                  </a:lnTo>
                  <a:lnTo>
                    <a:pt x="115824" y="0"/>
                  </a:lnTo>
                  <a:close/>
                </a:path>
                <a:path w="563879" h="252729">
                  <a:moveTo>
                    <a:pt x="323088" y="100457"/>
                  </a:moveTo>
                  <a:lnTo>
                    <a:pt x="210312" y="100457"/>
                  </a:lnTo>
                  <a:lnTo>
                    <a:pt x="210312" y="146100"/>
                  </a:lnTo>
                  <a:lnTo>
                    <a:pt x="323088" y="146100"/>
                  </a:lnTo>
                  <a:lnTo>
                    <a:pt x="323088" y="100457"/>
                  </a:lnTo>
                  <a:close/>
                </a:path>
                <a:path w="563879" h="252729">
                  <a:moveTo>
                    <a:pt x="563880" y="206997"/>
                  </a:moveTo>
                  <a:lnTo>
                    <a:pt x="448056" y="206997"/>
                  </a:lnTo>
                  <a:lnTo>
                    <a:pt x="448056" y="252653"/>
                  </a:lnTo>
                  <a:lnTo>
                    <a:pt x="563880" y="252653"/>
                  </a:lnTo>
                  <a:lnTo>
                    <a:pt x="563880" y="206997"/>
                  </a:lnTo>
                  <a:close/>
                </a:path>
                <a:path w="563879" h="252729">
                  <a:moveTo>
                    <a:pt x="563880" y="100457"/>
                  </a:moveTo>
                  <a:lnTo>
                    <a:pt x="381000" y="100457"/>
                  </a:lnTo>
                  <a:lnTo>
                    <a:pt x="381000" y="149148"/>
                  </a:lnTo>
                  <a:lnTo>
                    <a:pt x="563880" y="149148"/>
                  </a:lnTo>
                  <a:lnTo>
                    <a:pt x="563880" y="100457"/>
                  </a:lnTo>
                  <a:close/>
                </a:path>
                <a:path w="563879" h="252729">
                  <a:moveTo>
                    <a:pt x="563880" y="0"/>
                  </a:moveTo>
                  <a:lnTo>
                    <a:pt x="182880" y="0"/>
                  </a:lnTo>
                  <a:lnTo>
                    <a:pt x="182880" y="48691"/>
                  </a:lnTo>
                  <a:lnTo>
                    <a:pt x="563880" y="48691"/>
                  </a:lnTo>
                  <a:lnTo>
                    <a:pt x="56388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436864" y="533348"/>
              <a:ext cx="567055" cy="252729"/>
            </a:xfrm>
            <a:custGeom>
              <a:avLst/>
              <a:gdLst/>
              <a:ahLst/>
              <a:cxnLst/>
              <a:rect l="l" t="t" r="r" b="b"/>
              <a:pathLst>
                <a:path w="567054" h="252729">
                  <a:moveTo>
                    <a:pt x="115798" y="203974"/>
                  </a:moveTo>
                  <a:lnTo>
                    <a:pt x="0" y="203974"/>
                  </a:lnTo>
                  <a:lnTo>
                    <a:pt x="0" y="252653"/>
                  </a:lnTo>
                  <a:lnTo>
                    <a:pt x="115798" y="252653"/>
                  </a:lnTo>
                  <a:lnTo>
                    <a:pt x="115798" y="203974"/>
                  </a:lnTo>
                  <a:close/>
                </a:path>
                <a:path w="567054" h="252729">
                  <a:moveTo>
                    <a:pt x="323062" y="103505"/>
                  </a:moveTo>
                  <a:lnTo>
                    <a:pt x="210312" y="103505"/>
                  </a:lnTo>
                  <a:lnTo>
                    <a:pt x="210312" y="152196"/>
                  </a:lnTo>
                  <a:lnTo>
                    <a:pt x="323062" y="152196"/>
                  </a:lnTo>
                  <a:lnTo>
                    <a:pt x="323062" y="103505"/>
                  </a:lnTo>
                  <a:close/>
                </a:path>
                <a:path w="567054" h="252729">
                  <a:moveTo>
                    <a:pt x="563714" y="103505"/>
                  </a:moveTo>
                  <a:lnTo>
                    <a:pt x="380873" y="103505"/>
                  </a:lnTo>
                  <a:lnTo>
                    <a:pt x="380873" y="149148"/>
                  </a:lnTo>
                  <a:lnTo>
                    <a:pt x="563714" y="149148"/>
                  </a:lnTo>
                  <a:lnTo>
                    <a:pt x="563714" y="103505"/>
                  </a:lnTo>
                  <a:close/>
                </a:path>
                <a:path w="567054" h="252729">
                  <a:moveTo>
                    <a:pt x="563791" y="203962"/>
                  </a:moveTo>
                  <a:lnTo>
                    <a:pt x="182880" y="203962"/>
                  </a:lnTo>
                  <a:lnTo>
                    <a:pt x="182880" y="249605"/>
                  </a:lnTo>
                  <a:lnTo>
                    <a:pt x="563791" y="249605"/>
                  </a:lnTo>
                  <a:lnTo>
                    <a:pt x="563791" y="203962"/>
                  </a:lnTo>
                  <a:close/>
                </a:path>
                <a:path w="567054" h="252729">
                  <a:moveTo>
                    <a:pt x="566775" y="0"/>
                  </a:moveTo>
                  <a:lnTo>
                    <a:pt x="450977" y="0"/>
                  </a:lnTo>
                  <a:lnTo>
                    <a:pt x="450977" y="45643"/>
                  </a:lnTo>
                  <a:lnTo>
                    <a:pt x="566775" y="45643"/>
                  </a:lnTo>
                  <a:lnTo>
                    <a:pt x="566775" y="0"/>
                  </a:lnTo>
                  <a:close/>
                </a:path>
              </a:pathLst>
            </a:custGeom>
            <a:solidFill>
              <a:srgbClr val="E65E52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923543"/>
              <a:ext cx="9144000" cy="460375"/>
            </a:xfrm>
            <a:custGeom>
              <a:avLst/>
              <a:gdLst/>
              <a:ahLst/>
              <a:cxnLst/>
              <a:rect l="l" t="t" r="r" b="b"/>
              <a:pathLst>
                <a:path w="9144000" h="460375">
                  <a:moveTo>
                    <a:pt x="9144000" y="0"/>
                  </a:moveTo>
                  <a:lnTo>
                    <a:pt x="0" y="0"/>
                  </a:lnTo>
                  <a:lnTo>
                    <a:pt x="0" y="460248"/>
                  </a:lnTo>
                  <a:lnTo>
                    <a:pt x="9144000" y="460248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0" y="4928613"/>
            <a:ext cx="9144000" cy="73025"/>
          </a:xfrm>
          <a:custGeom>
            <a:avLst/>
            <a:gdLst/>
            <a:ahLst/>
            <a:cxnLst/>
            <a:rect l="l" t="t" r="r" b="b"/>
            <a:pathLst>
              <a:path w="9144000" h="73025">
                <a:moveTo>
                  <a:pt x="9144000" y="0"/>
                </a:moveTo>
                <a:lnTo>
                  <a:pt x="0" y="0"/>
                </a:lnTo>
                <a:lnTo>
                  <a:pt x="0" y="72646"/>
                </a:lnTo>
                <a:lnTo>
                  <a:pt x="9144000" y="72646"/>
                </a:lnTo>
                <a:lnTo>
                  <a:pt x="914400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82879" y="955294"/>
            <a:ext cx="8849360" cy="30841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  <a:tabLst>
                <a:tab pos="7110095" algn="l"/>
              </a:tabLst>
            </a:pP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КРИТЕРИЙ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2.</a:t>
            </a:r>
            <a:r>
              <a:rPr sz="20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35" dirty="0">
                <a:solidFill>
                  <a:srgbClr val="FFFFFF"/>
                </a:solidFill>
                <a:latin typeface="Calibri"/>
                <a:cs typeface="Calibri"/>
              </a:rPr>
              <a:t>АРГУМЕНТАЦИЯ.</a:t>
            </a:r>
            <a:r>
              <a:rPr sz="2000" b="1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ПРИВЛЕЧЕНИЕ</a:t>
            </a:r>
            <a:r>
              <a:rPr sz="2000" b="1" spc="50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5" dirty="0">
                <a:solidFill>
                  <a:srgbClr val="FFFFFF"/>
                </a:solidFill>
                <a:latin typeface="Calibri"/>
                <a:cs typeface="Calibri"/>
              </a:rPr>
              <a:t>ЛИТЕРАТУРНОГО	</a:t>
            </a:r>
            <a:r>
              <a:rPr sz="2000" b="1" spc="-50" dirty="0">
                <a:solidFill>
                  <a:srgbClr val="FFFFFF"/>
                </a:solidFill>
                <a:latin typeface="Calibri"/>
                <a:cs typeface="Calibri"/>
              </a:rPr>
              <a:t>МАТЕРИАЛА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Calibri"/>
              <a:cs typeface="Calibri"/>
            </a:endParaRPr>
          </a:p>
          <a:p>
            <a:pPr marL="121920" marR="543560">
              <a:lnSpc>
                <a:spcPct val="100000"/>
              </a:lnSpc>
            </a:pPr>
            <a:r>
              <a:rPr sz="1500" dirty="0">
                <a:solidFill>
                  <a:srgbClr val="344762"/>
                </a:solidFill>
                <a:latin typeface="Calibri"/>
                <a:cs typeface="Calibri"/>
              </a:rPr>
              <a:t>Данный </a:t>
            </a:r>
            <a:r>
              <a:rPr sz="1500" spc="-5" dirty="0">
                <a:solidFill>
                  <a:srgbClr val="344762"/>
                </a:solidFill>
                <a:latin typeface="Calibri"/>
                <a:cs typeface="Calibri"/>
              </a:rPr>
              <a:t>критерий </a:t>
            </a:r>
            <a:r>
              <a:rPr sz="1500" spc="-10" dirty="0">
                <a:solidFill>
                  <a:srgbClr val="344762"/>
                </a:solidFill>
                <a:latin typeface="Calibri"/>
                <a:cs typeface="Calibri"/>
              </a:rPr>
              <a:t>нацеливает </a:t>
            </a:r>
            <a:r>
              <a:rPr sz="1500" dirty="0">
                <a:solidFill>
                  <a:srgbClr val="344762"/>
                </a:solidFill>
                <a:latin typeface="Calibri"/>
                <a:cs typeface="Calibri"/>
              </a:rPr>
              <a:t>на проверку </a:t>
            </a:r>
            <a:r>
              <a:rPr sz="1500" spc="-5" dirty="0">
                <a:solidFill>
                  <a:srgbClr val="344762"/>
                </a:solidFill>
                <a:latin typeface="Calibri"/>
                <a:cs typeface="Calibri"/>
              </a:rPr>
              <a:t>умения </a:t>
            </a:r>
            <a:r>
              <a:rPr sz="1500" dirty="0">
                <a:solidFill>
                  <a:srgbClr val="344762"/>
                </a:solidFill>
                <a:latin typeface="Calibri"/>
                <a:cs typeface="Calibri"/>
              </a:rPr>
              <a:t>строить </a:t>
            </a:r>
            <a:r>
              <a:rPr sz="1500" spc="-5" dirty="0">
                <a:solidFill>
                  <a:srgbClr val="344762"/>
                </a:solidFill>
                <a:latin typeface="Calibri"/>
                <a:cs typeface="Calibri"/>
              </a:rPr>
              <a:t>рассуждение, </a:t>
            </a:r>
            <a:r>
              <a:rPr sz="1500" spc="-10" dirty="0">
                <a:solidFill>
                  <a:srgbClr val="344762"/>
                </a:solidFill>
                <a:latin typeface="Calibri"/>
                <a:cs typeface="Calibri"/>
              </a:rPr>
              <a:t>доказывать </a:t>
            </a:r>
            <a:r>
              <a:rPr sz="1500" dirty="0">
                <a:solidFill>
                  <a:srgbClr val="344762"/>
                </a:solidFill>
                <a:latin typeface="Calibri"/>
                <a:cs typeface="Calibri"/>
              </a:rPr>
              <a:t>свою позицию, </a:t>
            </a:r>
            <a:r>
              <a:rPr sz="1500" spc="-3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spc="-15" dirty="0">
                <a:solidFill>
                  <a:srgbClr val="344762"/>
                </a:solidFill>
                <a:latin typeface="Calibri"/>
                <a:cs typeface="Calibri"/>
              </a:rPr>
              <a:t>формулируя</a:t>
            </a:r>
            <a:r>
              <a:rPr sz="1500" spc="-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344762"/>
                </a:solidFill>
                <a:latin typeface="Calibri"/>
                <a:cs typeface="Calibri"/>
              </a:rPr>
              <a:t>аргументы</a:t>
            </a:r>
            <a:r>
              <a:rPr sz="1500" spc="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500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344762"/>
                </a:solidFill>
                <a:latin typeface="Calibri"/>
                <a:cs typeface="Calibri"/>
              </a:rPr>
              <a:t>подкрепляя</a:t>
            </a:r>
            <a:r>
              <a:rPr sz="1500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344762"/>
                </a:solidFill>
                <a:latin typeface="Calibri"/>
                <a:cs typeface="Calibri"/>
              </a:rPr>
              <a:t>их</a:t>
            </a:r>
            <a:r>
              <a:rPr sz="15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344762"/>
                </a:solidFill>
                <a:latin typeface="Calibri"/>
                <a:cs typeface="Calibri"/>
              </a:rPr>
              <a:t>примерами</a:t>
            </a:r>
            <a:r>
              <a:rPr sz="1500" spc="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344762"/>
                </a:solidFill>
                <a:latin typeface="Calibri"/>
                <a:cs typeface="Calibri"/>
              </a:rPr>
              <a:t>из</a:t>
            </a:r>
            <a:r>
              <a:rPr sz="15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b="1" spc="-10" dirty="0">
                <a:solidFill>
                  <a:srgbClr val="344762"/>
                </a:solidFill>
                <a:latin typeface="Calibri"/>
                <a:cs typeface="Calibri"/>
              </a:rPr>
              <a:t>опубликованных</a:t>
            </a:r>
            <a:r>
              <a:rPr sz="1500" b="1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344762"/>
                </a:solidFill>
                <a:latin typeface="Calibri"/>
                <a:cs typeface="Calibri"/>
              </a:rPr>
              <a:t>литературных</a:t>
            </a:r>
            <a:endParaRPr sz="1500">
              <a:latin typeface="Calibri"/>
              <a:cs typeface="Calibri"/>
            </a:endParaRPr>
          </a:p>
          <a:p>
            <a:pPr marL="121920">
              <a:lnSpc>
                <a:spcPct val="100000"/>
              </a:lnSpc>
            </a:pPr>
            <a:r>
              <a:rPr sz="1500" spc="-5" dirty="0">
                <a:solidFill>
                  <a:srgbClr val="344762"/>
                </a:solidFill>
                <a:latin typeface="Calibri"/>
                <a:cs typeface="Calibri"/>
              </a:rPr>
              <a:t>произведений.</a:t>
            </a:r>
            <a:r>
              <a:rPr sz="1500" spc="27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344762"/>
                </a:solidFill>
                <a:latin typeface="Calibri"/>
                <a:cs typeface="Calibri"/>
              </a:rPr>
              <a:t>Можно</a:t>
            </a:r>
            <a:r>
              <a:rPr sz="1500" spc="3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344762"/>
                </a:solidFill>
                <a:latin typeface="Calibri"/>
                <a:cs typeface="Calibri"/>
              </a:rPr>
              <a:t>привлекать</a:t>
            </a:r>
            <a:r>
              <a:rPr sz="1500" spc="27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344762"/>
                </a:solidFill>
                <a:latin typeface="Calibri"/>
                <a:cs typeface="Calibri"/>
              </a:rPr>
              <a:t>произведения</a:t>
            </a:r>
            <a:r>
              <a:rPr sz="1500" spc="2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b="1" spc="-10" dirty="0">
                <a:solidFill>
                  <a:srgbClr val="344762"/>
                </a:solidFill>
                <a:latin typeface="Calibri"/>
                <a:cs typeface="Calibri"/>
              </a:rPr>
              <a:t>устного</a:t>
            </a:r>
            <a:r>
              <a:rPr sz="1500" b="1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b="1" spc="-10" dirty="0">
                <a:solidFill>
                  <a:srgbClr val="344762"/>
                </a:solidFill>
                <a:latin typeface="Calibri"/>
                <a:cs typeface="Calibri"/>
              </a:rPr>
              <a:t>народного</a:t>
            </a:r>
            <a:r>
              <a:rPr sz="1500" b="1" spc="3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344762"/>
                </a:solidFill>
                <a:latin typeface="Calibri"/>
                <a:cs typeface="Calibri"/>
              </a:rPr>
              <a:t>творчества</a:t>
            </a:r>
            <a:r>
              <a:rPr sz="1500" b="1" spc="28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344762"/>
                </a:solidFill>
                <a:latin typeface="Calibri"/>
                <a:cs typeface="Calibri"/>
              </a:rPr>
              <a:t>(за</a:t>
            </a:r>
            <a:r>
              <a:rPr sz="1500" spc="30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344762"/>
                </a:solidFill>
                <a:latin typeface="Calibri"/>
                <a:cs typeface="Calibri"/>
              </a:rPr>
              <a:t>исключением</a:t>
            </a:r>
            <a:endParaRPr sz="1500">
              <a:latin typeface="Calibri"/>
              <a:cs typeface="Calibri"/>
            </a:endParaRPr>
          </a:p>
          <a:p>
            <a:pPr marL="121920">
              <a:lnSpc>
                <a:spcPct val="100000"/>
              </a:lnSpc>
            </a:pPr>
            <a:r>
              <a:rPr sz="1500" spc="-5" dirty="0">
                <a:solidFill>
                  <a:srgbClr val="344762"/>
                </a:solidFill>
                <a:latin typeface="Calibri"/>
                <a:cs typeface="Calibri"/>
              </a:rPr>
              <a:t>малых</a:t>
            </a:r>
            <a:r>
              <a:rPr sz="15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344762"/>
                </a:solidFill>
                <a:latin typeface="Calibri"/>
                <a:cs typeface="Calibri"/>
              </a:rPr>
              <a:t>жанров),</a:t>
            </a:r>
            <a:r>
              <a:rPr sz="1500" spc="27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spc="-25" dirty="0">
                <a:solidFill>
                  <a:srgbClr val="344762"/>
                </a:solidFill>
                <a:latin typeface="Calibri"/>
                <a:cs typeface="Calibri"/>
              </a:rPr>
              <a:t>х</a:t>
            </a:r>
            <a:r>
              <a:rPr sz="1500" b="1" spc="-25" dirty="0">
                <a:solidFill>
                  <a:srgbClr val="344762"/>
                </a:solidFill>
                <a:latin typeface="Calibri"/>
                <a:cs typeface="Calibri"/>
              </a:rPr>
              <a:t>удожественную,</a:t>
            </a:r>
            <a:r>
              <a:rPr sz="1500" b="1" spc="3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344762"/>
                </a:solidFill>
                <a:latin typeface="Calibri"/>
                <a:cs typeface="Calibri"/>
              </a:rPr>
              <a:t>документальную,</a:t>
            </a:r>
            <a:r>
              <a:rPr sz="1500" b="1" spc="28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b="1" spc="-10" dirty="0">
                <a:solidFill>
                  <a:srgbClr val="344762"/>
                </a:solidFill>
                <a:latin typeface="Calibri"/>
                <a:cs typeface="Calibri"/>
              </a:rPr>
              <a:t>мемуарную,</a:t>
            </a:r>
            <a:r>
              <a:rPr sz="1500" b="1" spc="-8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344762"/>
                </a:solidFill>
                <a:latin typeface="Calibri"/>
                <a:cs typeface="Calibri"/>
              </a:rPr>
              <a:t>публицистическую,</a:t>
            </a:r>
            <a:r>
              <a:rPr sz="1500" b="1" spc="-9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b="1" spc="-10" dirty="0">
                <a:solidFill>
                  <a:srgbClr val="344762"/>
                </a:solidFill>
                <a:latin typeface="Calibri"/>
                <a:cs typeface="Calibri"/>
              </a:rPr>
              <a:t>научную</a:t>
            </a:r>
            <a:r>
              <a:rPr sz="1500" b="1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endParaRPr sz="1500">
              <a:latin typeface="Calibri"/>
              <a:cs typeface="Calibri"/>
            </a:endParaRPr>
          </a:p>
          <a:p>
            <a:pPr marL="121920" marR="5080" algn="just">
              <a:lnSpc>
                <a:spcPct val="100000"/>
              </a:lnSpc>
              <a:spcBef>
                <a:spcPts val="5"/>
              </a:spcBef>
            </a:pPr>
            <a:r>
              <a:rPr sz="1500" b="1" spc="-15" dirty="0">
                <a:solidFill>
                  <a:srgbClr val="344762"/>
                </a:solidFill>
                <a:latin typeface="Calibri"/>
                <a:cs typeface="Calibri"/>
              </a:rPr>
              <a:t>научно-популярную</a:t>
            </a:r>
            <a:r>
              <a:rPr sz="1500" b="1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344762"/>
                </a:solidFill>
                <a:latin typeface="Calibri"/>
                <a:cs typeface="Calibri"/>
              </a:rPr>
              <a:t>литературу</a:t>
            </a:r>
            <a:r>
              <a:rPr sz="1500" b="1" dirty="0">
                <a:solidFill>
                  <a:srgbClr val="344762"/>
                </a:solidFill>
                <a:latin typeface="Calibri"/>
                <a:cs typeface="Calibri"/>
              </a:rPr>
              <a:t> (в</a:t>
            </a:r>
            <a:r>
              <a:rPr sz="1500" b="1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344762"/>
                </a:solidFill>
                <a:latin typeface="Calibri"/>
                <a:cs typeface="Calibri"/>
              </a:rPr>
              <a:t>том</a:t>
            </a:r>
            <a:r>
              <a:rPr sz="1500" b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344762"/>
                </a:solidFill>
                <a:latin typeface="Calibri"/>
                <a:cs typeface="Calibri"/>
              </a:rPr>
              <a:t>числе</a:t>
            </a:r>
            <a:r>
              <a:rPr sz="1500" b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344762"/>
                </a:solidFill>
                <a:latin typeface="Calibri"/>
                <a:cs typeface="Calibri"/>
              </a:rPr>
              <a:t>философскую,</a:t>
            </a:r>
            <a:r>
              <a:rPr sz="1500" b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344762"/>
                </a:solidFill>
                <a:latin typeface="Calibri"/>
                <a:cs typeface="Calibri"/>
              </a:rPr>
              <a:t>психологическую,</a:t>
            </a:r>
            <a:r>
              <a:rPr sz="1500" b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b="1" spc="-10" dirty="0">
                <a:solidFill>
                  <a:srgbClr val="344762"/>
                </a:solidFill>
                <a:latin typeface="Calibri"/>
                <a:cs typeface="Calibri"/>
              </a:rPr>
              <a:t>литературоведческую, </a:t>
            </a:r>
            <a:r>
              <a:rPr sz="1500" b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b="1" spc="-15" dirty="0">
                <a:solidFill>
                  <a:srgbClr val="344762"/>
                </a:solidFill>
                <a:latin typeface="Calibri"/>
                <a:cs typeface="Calibri"/>
              </a:rPr>
              <a:t>искусствоведческую</a:t>
            </a:r>
            <a:r>
              <a:rPr sz="1500" spc="-15" dirty="0">
                <a:solidFill>
                  <a:srgbClr val="344762"/>
                </a:solidFill>
                <a:latin typeface="Calibri"/>
                <a:cs typeface="Calibri"/>
              </a:rPr>
              <a:t>),</a:t>
            </a:r>
            <a:r>
              <a:rPr sz="1500" spc="30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344762"/>
                </a:solidFill>
                <a:latin typeface="Calibri"/>
                <a:cs typeface="Calibri"/>
              </a:rPr>
              <a:t>дневники,</a:t>
            </a:r>
            <a:r>
              <a:rPr sz="1500" spc="3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344762"/>
                </a:solidFill>
                <a:latin typeface="Calibri"/>
                <a:cs typeface="Calibri"/>
              </a:rPr>
              <a:t>очерки,</a:t>
            </a:r>
            <a:r>
              <a:rPr sz="1500" spc="3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344762"/>
                </a:solidFill>
                <a:latin typeface="Calibri"/>
                <a:cs typeface="Calibri"/>
              </a:rPr>
              <a:t>литературную</a:t>
            </a:r>
            <a:r>
              <a:rPr sz="1500" spc="3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344762"/>
                </a:solidFill>
                <a:latin typeface="Calibri"/>
                <a:cs typeface="Calibri"/>
              </a:rPr>
              <a:t>критику</a:t>
            </a:r>
            <a:r>
              <a:rPr sz="1500" spc="3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500" spc="3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344762"/>
                </a:solidFill>
                <a:latin typeface="Calibri"/>
                <a:cs typeface="Calibri"/>
              </a:rPr>
              <a:t>другие</a:t>
            </a:r>
            <a:r>
              <a:rPr sz="1500" spc="3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spc="-15" dirty="0">
                <a:solidFill>
                  <a:srgbClr val="344762"/>
                </a:solidFill>
                <a:latin typeface="Calibri"/>
                <a:cs typeface="Calibri"/>
              </a:rPr>
              <a:t>произведения</a:t>
            </a:r>
            <a:r>
              <a:rPr sz="1500" spc="3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spc="-15" dirty="0">
                <a:solidFill>
                  <a:srgbClr val="344762"/>
                </a:solidFill>
                <a:latin typeface="Calibri"/>
                <a:cs typeface="Calibri"/>
              </a:rPr>
              <a:t>отечественной </a:t>
            </a:r>
            <a:r>
              <a:rPr sz="1500" spc="-3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500" spc="3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344762"/>
                </a:solidFill>
                <a:latin typeface="Calibri"/>
                <a:cs typeface="Calibri"/>
              </a:rPr>
              <a:t>мировой</a:t>
            </a:r>
            <a:r>
              <a:rPr sz="1500" spc="28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344762"/>
                </a:solidFill>
                <a:latin typeface="Calibri"/>
                <a:cs typeface="Calibri"/>
              </a:rPr>
              <a:t>литературы</a:t>
            </a:r>
            <a:r>
              <a:rPr sz="1500" spc="-9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344762"/>
                </a:solidFill>
                <a:latin typeface="Calibri"/>
                <a:cs typeface="Calibri"/>
              </a:rPr>
              <a:t>(</a:t>
            </a:r>
            <a:r>
              <a:rPr sz="1500" b="1" spc="-5" dirty="0">
                <a:solidFill>
                  <a:srgbClr val="344762"/>
                </a:solidFill>
                <a:latin typeface="Calibri"/>
                <a:cs typeface="Calibri"/>
              </a:rPr>
              <a:t>достаточно</a:t>
            </a:r>
            <a:r>
              <a:rPr sz="1500" b="1" spc="-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344762"/>
                </a:solidFill>
                <a:latin typeface="Calibri"/>
                <a:cs typeface="Calibri"/>
              </a:rPr>
              <a:t>опоры</a:t>
            </a:r>
            <a:r>
              <a:rPr sz="1500" b="1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344762"/>
                </a:solidFill>
                <a:latin typeface="Calibri"/>
                <a:cs typeface="Calibri"/>
              </a:rPr>
              <a:t>на</a:t>
            </a:r>
            <a:r>
              <a:rPr sz="1500" b="1" spc="-10" dirty="0">
                <a:solidFill>
                  <a:srgbClr val="344762"/>
                </a:solidFill>
                <a:latin typeface="Calibri"/>
                <a:cs typeface="Calibri"/>
              </a:rPr>
              <a:t> один</a:t>
            </a:r>
            <a:r>
              <a:rPr sz="1500" b="1" spc="-6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b="1" spc="-10" dirty="0">
                <a:solidFill>
                  <a:srgbClr val="344762"/>
                </a:solidFill>
                <a:latin typeface="Calibri"/>
                <a:cs typeface="Calibri"/>
              </a:rPr>
              <a:t>текст).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50">
              <a:latin typeface="Calibri"/>
              <a:cs typeface="Calibri"/>
            </a:endParaRPr>
          </a:p>
          <a:p>
            <a:pPr marL="193675" algn="just">
              <a:lnSpc>
                <a:spcPct val="100000"/>
              </a:lnSpc>
            </a:pP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«Незачёт»</a:t>
            </a:r>
            <a:r>
              <a:rPr sz="1900" b="1" spc="47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15" dirty="0">
                <a:solidFill>
                  <a:srgbClr val="E65E52"/>
                </a:solidFill>
                <a:latin typeface="Calibri"/>
                <a:cs typeface="Calibri"/>
              </a:rPr>
              <a:t>ставится</a:t>
            </a:r>
            <a:r>
              <a:rPr sz="1900" b="1" spc="47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15" dirty="0">
                <a:solidFill>
                  <a:srgbClr val="E65E52"/>
                </a:solidFill>
                <a:latin typeface="Calibri"/>
                <a:cs typeface="Calibri"/>
              </a:rPr>
              <a:t>при</a:t>
            </a:r>
            <a:r>
              <a:rPr sz="1900" b="1" spc="459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E65E52"/>
                </a:solidFill>
                <a:latin typeface="Calibri"/>
                <a:cs typeface="Calibri"/>
              </a:rPr>
              <a:t>условии,</a:t>
            </a:r>
            <a:r>
              <a:rPr sz="1900" b="1" spc="48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если</a:t>
            </a:r>
            <a:r>
              <a:rPr sz="1900" b="1" spc="47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E65E52"/>
                </a:solidFill>
                <a:latin typeface="Calibri"/>
                <a:cs typeface="Calibri"/>
              </a:rPr>
              <a:t>сочинение</a:t>
            </a:r>
            <a:r>
              <a:rPr sz="1900" b="1" spc="49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15" dirty="0">
                <a:solidFill>
                  <a:srgbClr val="E65E52"/>
                </a:solidFill>
                <a:latin typeface="Calibri"/>
                <a:cs typeface="Calibri"/>
              </a:rPr>
              <a:t>не</a:t>
            </a:r>
            <a:r>
              <a:rPr sz="1900" b="1" spc="48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25" dirty="0">
                <a:solidFill>
                  <a:srgbClr val="E65E52"/>
                </a:solidFill>
                <a:latin typeface="Calibri"/>
                <a:cs typeface="Calibri"/>
              </a:rPr>
              <a:t>содержит</a:t>
            </a:r>
            <a:r>
              <a:rPr sz="1900" b="1" spc="46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E65E52"/>
                </a:solidFill>
                <a:latin typeface="Calibri"/>
                <a:cs typeface="Calibri"/>
              </a:rPr>
              <a:t>аргументации,</a:t>
            </a:r>
            <a:endParaRPr sz="1900">
              <a:latin typeface="Calibri"/>
              <a:cs typeface="Calibri"/>
            </a:endParaRPr>
          </a:p>
          <a:p>
            <a:pPr marL="193675" algn="just">
              <a:lnSpc>
                <a:spcPct val="100000"/>
              </a:lnSpc>
              <a:spcBef>
                <a:spcPts val="5"/>
              </a:spcBef>
            </a:pP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написано</a:t>
            </a:r>
            <a:r>
              <a:rPr sz="1900" b="1" spc="83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E65E52"/>
                </a:solidFill>
                <a:latin typeface="Calibri"/>
                <a:cs typeface="Calibri"/>
              </a:rPr>
              <a:t>без</a:t>
            </a:r>
            <a:r>
              <a:rPr sz="1900" b="1" spc="86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опоры</a:t>
            </a:r>
            <a:r>
              <a:rPr sz="1900" b="1" spc="83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на</a:t>
            </a:r>
            <a:r>
              <a:rPr sz="1900" b="1" spc="844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E65E52"/>
                </a:solidFill>
                <a:latin typeface="Calibri"/>
                <a:cs typeface="Calibri"/>
              </a:rPr>
              <a:t>литературный</a:t>
            </a:r>
            <a:r>
              <a:rPr sz="1900" b="1" spc="83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E65E52"/>
                </a:solidFill>
                <a:latin typeface="Calibri"/>
                <a:cs typeface="Calibri"/>
              </a:rPr>
              <a:t>материал,</a:t>
            </a:r>
            <a:r>
              <a:rPr sz="1900" b="1" spc="85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или</a:t>
            </a:r>
            <a:r>
              <a:rPr sz="1900" b="1" spc="844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sz="1900" b="1" spc="84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15" dirty="0">
                <a:solidFill>
                  <a:srgbClr val="E65E52"/>
                </a:solidFill>
                <a:latin typeface="Calibri"/>
                <a:cs typeface="Calibri"/>
              </a:rPr>
              <a:t>нём</a:t>
            </a:r>
            <a:r>
              <a:rPr sz="1900" b="1" spc="85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E65E52"/>
                </a:solidFill>
                <a:latin typeface="Calibri"/>
                <a:cs typeface="Calibri"/>
              </a:rPr>
              <a:t>существенно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4337" y="4014597"/>
            <a:ext cx="8611235" cy="604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525905" algn="l"/>
                <a:tab pos="1798955" algn="l"/>
                <a:tab pos="2665730" algn="l"/>
                <a:tab pos="4027170" algn="l"/>
                <a:tab pos="5418455" algn="l"/>
                <a:tab pos="5825490" algn="l"/>
                <a:tab pos="7732395" algn="l"/>
                <a:tab pos="8148320" algn="l"/>
              </a:tabLst>
            </a:pPr>
            <a:r>
              <a:rPr sz="1900" b="1" spc="-20" dirty="0">
                <a:solidFill>
                  <a:srgbClr val="E65E52"/>
                </a:solidFill>
                <a:latin typeface="Calibri"/>
                <a:cs typeface="Calibri"/>
              </a:rPr>
              <a:t>искажено</a:t>
            </a:r>
            <a:r>
              <a:rPr sz="1900" b="1" spc="13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30" dirty="0">
                <a:solidFill>
                  <a:srgbClr val="E65E52"/>
                </a:solidFill>
                <a:latin typeface="Calibri"/>
                <a:cs typeface="Calibri"/>
              </a:rPr>
              <a:t>содержание</a:t>
            </a:r>
            <a:r>
              <a:rPr sz="1900" b="1" spc="14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E65E52"/>
                </a:solidFill>
                <a:latin typeface="Calibri"/>
                <a:cs typeface="Calibri"/>
              </a:rPr>
              <a:t>выбранного</a:t>
            </a:r>
            <a:r>
              <a:rPr sz="1900" b="1" spc="13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20" dirty="0">
                <a:solidFill>
                  <a:srgbClr val="E65E52"/>
                </a:solidFill>
                <a:latin typeface="Calibri"/>
                <a:cs typeface="Calibri"/>
              </a:rPr>
              <a:t>текста,</a:t>
            </a:r>
            <a:r>
              <a:rPr sz="1900" b="1" spc="14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или</a:t>
            </a:r>
            <a:r>
              <a:rPr sz="1900" b="1" spc="12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литературный</a:t>
            </a:r>
            <a:r>
              <a:rPr sz="1900" b="1" spc="11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15" dirty="0">
                <a:solidFill>
                  <a:srgbClr val="E65E52"/>
                </a:solidFill>
                <a:latin typeface="Calibri"/>
                <a:cs typeface="Calibri"/>
              </a:rPr>
              <a:t>материал</a:t>
            </a:r>
            <a:r>
              <a:rPr sz="1900" b="1" spc="13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лишь </a:t>
            </a:r>
            <a:r>
              <a:rPr sz="1900" b="1" spc="-4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упоми</a:t>
            </a:r>
            <a:r>
              <a:rPr sz="1900" b="1" spc="-20" dirty="0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а</a:t>
            </a:r>
            <a:r>
              <a:rPr sz="1900" b="1" spc="-10" dirty="0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sz="1900" b="1" spc="-15" dirty="0">
                <a:solidFill>
                  <a:srgbClr val="E65E52"/>
                </a:solidFill>
                <a:latin typeface="Calibri"/>
                <a:cs typeface="Calibri"/>
              </a:rPr>
              <a:t>т</a:t>
            </a:r>
            <a:r>
              <a:rPr sz="1900" b="1" spc="-10" dirty="0">
                <a:solidFill>
                  <a:srgbClr val="E65E52"/>
                </a:solidFill>
                <a:latin typeface="Calibri"/>
                <a:cs typeface="Calibri"/>
              </a:rPr>
              <a:t>с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я</a:t>
            </a:r>
            <a:r>
              <a:rPr sz="1900" b="1" dirty="0">
                <a:solidFill>
                  <a:srgbClr val="E65E52"/>
                </a:solidFill>
                <a:latin typeface="Calibri"/>
                <a:cs typeface="Calibri"/>
              </a:rPr>
              <a:t>	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sz="1900" b="1" dirty="0">
                <a:solidFill>
                  <a:srgbClr val="E65E52"/>
                </a:solidFill>
                <a:latin typeface="Calibri"/>
                <a:cs typeface="Calibri"/>
              </a:rPr>
              <a:t>	</a:t>
            </a:r>
            <a:r>
              <a:rPr sz="1900" b="1" spc="-15" dirty="0">
                <a:solidFill>
                  <a:srgbClr val="E65E52"/>
                </a:solidFill>
                <a:latin typeface="Calibri"/>
                <a:cs typeface="Calibri"/>
              </a:rPr>
              <a:t>р</a:t>
            </a:r>
            <a:r>
              <a:rPr sz="1900" b="1" spc="-20" dirty="0">
                <a:solidFill>
                  <a:srgbClr val="E65E52"/>
                </a:solidFill>
                <a:latin typeface="Calibri"/>
                <a:cs typeface="Calibri"/>
              </a:rPr>
              <a:t>а</a:t>
            </a:r>
            <a:r>
              <a:rPr sz="1900" b="1" spc="-10" dirty="0">
                <a:solidFill>
                  <a:srgbClr val="E65E52"/>
                </a:solidFill>
                <a:latin typeface="Calibri"/>
                <a:cs typeface="Calibri"/>
              </a:rPr>
              <a:t>б</a:t>
            </a:r>
            <a:r>
              <a:rPr sz="1900" b="1" spc="-35" dirty="0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sz="1900" b="1" spc="-25" dirty="0">
                <a:solidFill>
                  <a:srgbClr val="E65E52"/>
                </a:solidFill>
                <a:latin typeface="Calibri"/>
                <a:cs typeface="Calibri"/>
              </a:rPr>
              <a:t>т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sz="1900" b="1" dirty="0">
                <a:solidFill>
                  <a:srgbClr val="E65E52"/>
                </a:solidFill>
                <a:latin typeface="Calibri"/>
                <a:cs typeface="Calibri"/>
              </a:rPr>
              <a:t>	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(ар</a:t>
            </a:r>
            <a:r>
              <a:rPr sz="1900" b="1" spc="-20" dirty="0">
                <a:solidFill>
                  <a:srgbClr val="E65E52"/>
                </a:solidFill>
                <a:latin typeface="Calibri"/>
                <a:cs typeface="Calibri"/>
              </a:rPr>
              <a:t>гу</a:t>
            </a:r>
            <a:r>
              <a:rPr sz="1900" b="1" spc="-10" dirty="0">
                <a:solidFill>
                  <a:srgbClr val="E65E52"/>
                </a:solidFill>
                <a:latin typeface="Calibri"/>
                <a:cs typeface="Calibri"/>
              </a:rPr>
              <a:t>м</a:t>
            </a:r>
            <a:r>
              <a:rPr sz="1900" b="1" dirty="0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sz="1900" b="1" spc="-20" dirty="0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ты</a:t>
            </a:r>
            <a:r>
              <a:rPr sz="1900" b="1" dirty="0">
                <a:solidFill>
                  <a:srgbClr val="E65E52"/>
                </a:solidFill>
                <a:latin typeface="Calibri"/>
                <a:cs typeface="Calibri"/>
              </a:rPr>
              <a:t>	</a:t>
            </a:r>
            <a:r>
              <a:rPr sz="1900" b="1" spc="-10" dirty="0">
                <a:solidFill>
                  <a:srgbClr val="E65E52"/>
                </a:solidFill>
                <a:latin typeface="Calibri"/>
                <a:cs typeface="Calibri"/>
              </a:rPr>
              <a:t>при</a:t>
            </a:r>
            <a:r>
              <a:rPr sz="1900" b="1" spc="-20" dirty="0">
                <a:solidFill>
                  <a:srgbClr val="E65E52"/>
                </a:solidFill>
                <a:latin typeface="Calibri"/>
                <a:cs typeface="Calibri"/>
              </a:rPr>
              <a:t>м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ерами</a:t>
            </a:r>
            <a:r>
              <a:rPr sz="1900" b="1" dirty="0">
                <a:solidFill>
                  <a:srgbClr val="E65E52"/>
                </a:solidFill>
                <a:latin typeface="Calibri"/>
                <a:cs typeface="Calibri"/>
              </a:rPr>
              <a:t>	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не</a:t>
            </a:r>
            <a:r>
              <a:rPr sz="1900" b="1" dirty="0">
                <a:solidFill>
                  <a:srgbClr val="E65E52"/>
                </a:solidFill>
                <a:latin typeface="Calibri"/>
                <a:cs typeface="Calibri"/>
              </a:rPr>
              <a:t>	</a:t>
            </a:r>
            <a:r>
              <a:rPr sz="1900" b="1" spc="-25" dirty="0">
                <a:solidFill>
                  <a:srgbClr val="E65E52"/>
                </a:solidFill>
                <a:latin typeface="Calibri"/>
                <a:cs typeface="Calibri"/>
              </a:rPr>
              <a:t>п</a:t>
            </a:r>
            <a:r>
              <a:rPr sz="1900" b="1" spc="-65" dirty="0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sz="1900" b="1" spc="-20" dirty="0">
                <a:solidFill>
                  <a:srgbClr val="E65E52"/>
                </a:solidFill>
                <a:latin typeface="Calibri"/>
                <a:cs typeface="Calibri"/>
              </a:rPr>
              <a:t>дк</a:t>
            </a:r>
            <a:r>
              <a:rPr sz="1900" b="1" spc="-15" dirty="0">
                <a:solidFill>
                  <a:srgbClr val="E65E52"/>
                </a:solidFill>
                <a:latin typeface="Calibri"/>
                <a:cs typeface="Calibri"/>
              </a:rPr>
              <a:t>р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sz="1900" b="1" spc="-25" dirty="0">
                <a:solidFill>
                  <a:srgbClr val="E65E52"/>
                </a:solidFill>
                <a:latin typeface="Calibri"/>
                <a:cs typeface="Calibri"/>
              </a:rPr>
              <a:t>п</a:t>
            </a:r>
            <a:r>
              <a:rPr sz="1900" b="1" spc="-20" dirty="0">
                <a:solidFill>
                  <a:srgbClr val="E65E52"/>
                </a:solidFill>
                <a:latin typeface="Calibri"/>
                <a:cs typeface="Calibri"/>
              </a:rPr>
              <a:t>л</a:t>
            </a:r>
            <a:r>
              <a:rPr sz="1900" b="1" spc="-10" dirty="0">
                <a:solidFill>
                  <a:srgbClr val="E65E52"/>
                </a:solidFill>
                <a:latin typeface="Calibri"/>
                <a:cs typeface="Calibri"/>
              </a:rPr>
              <a:t>я</a:t>
            </a:r>
            <a:r>
              <a:rPr sz="1900" b="1" spc="-25" dirty="0">
                <a:solidFill>
                  <a:srgbClr val="E65E52"/>
                </a:solidFill>
                <a:latin typeface="Calibri"/>
                <a:cs typeface="Calibri"/>
              </a:rPr>
              <a:t>ют</a:t>
            </a:r>
            <a:r>
              <a:rPr sz="1900" b="1" spc="-20" dirty="0">
                <a:solidFill>
                  <a:srgbClr val="E65E52"/>
                </a:solidFill>
                <a:latin typeface="Calibri"/>
                <a:cs typeface="Calibri"/>
              </a:rPr>
              <a:t>с</a:t>
            </a:r>
            <a:r>
              <a:rPr sz="1900" b="1" spc="-15" dirty="0">
                <a:solidFill>
                  <a:srgbClr val="E65E52"/>
                </a:solidFill>
                <a:latin typeface="Calibri"/>
                <a:cs typeface="Calibri"/>
              </a:rPr>
              <a:t>я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).</a:t>
            </a:r>
            <a:r>
              <a:rPr sz="1900" b="1" dirty="0">
                <a:solidFill>
                  <a:srgbClr val="E65E52"/>
                </a:solidFill>
                <a:latin typeface="Calibri"/>
                <a:cs typeface="Calibri"/>
              </a:rPr>
              <a:t>	</a:t>
            </a:r>
            <a:r>
              <a:rPr sz="1900" b="1" spc="-15" dirty="0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sz="1900" b="1" dirty="0">
                <a:solidFill>
                  <a:srgbClr val="E65E52"/>
                </a:solidFill>
                <a:latin typeface="Calibri"/>
                <a:cs typeface="Calibri"/>
              </a:rPr>
              <a:t>	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вс</a:t>
            </a:r>
            <a:r>
              <a:rPr sz="1900" b="1" spc="-30" dirty="0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х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2709" y="4438222"/>
            <a:ext cx="8504555" cy="843915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83820">
              <a:lnSpc>
                <a:spcPct val="100000"/>
              </a:lnSpc>
              <a:spcBef>
                <a:spcPts val="1320"/>
              </a:spcBef>
            </a:pPr>
            <a:r>
              <a:rPr sz="1900" b="1" spc="-15" dirty="0">
                <a:solidFill>
                  <a:srgbClr val="E65E52"/>
                </a:solidFill>
                <a:latin typeface="Calibri"/>
                <a:cs typeface="Calibri"/>
              </a:rPr>
              <a:t>остальных</a:t>
            </a:r>
            <a:r>
              <a:rPr sz="1900" b="1" spc="4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15" dirty="0">
                <a:solidFill>
                  <a:srgbClr val="E65E52"/>
                </a:solidFill>
                <a:latin typeface="Calibri"/>
                <a:cs typeface="Calibri"/>
              </a:rPr>
              <a:t>случаях</a:t>
            </a:r>
            <a:r>
              <a:rPr sz="1900" b="1" spc="3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20" dirty="0">
                <a:solidFill>
                  <a:srgbClr val="E65E52"/>
                </a:solidFill>
                <a:latin typeface="Calibri"/>
                <a:cs typeface="Calibri"/>
              </a:rPr>
              <a:t>выставляется</a:t>
            </a:r>
            <a:r>
              <a:rPr sz="1900" b="1" spc="7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«зачет».</a:t>
            </a:r>
            <a:endParaRPr sz="1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19"/>
              </a:spcBef>
              <a:tabLst>
                <a:tab pos="385445" algn="l"/>
                <a:tab pos="1903730" algn="l"/>
                <a:tab pos="2146300" algn="l"/>
                <a:tab pos="3001010" algn="l"/>
                <a:tab pos="4159885" algn="l"/>
                <a:tab pos="5154930" algn="l"/>
                <a:tab pos="6259830" algn="l"/>
                <a:tab pos="7316470" algn="l"/>
              </a:tabLst>
            </a:pPr>
            <a:r>
              <a:rPr sz="1600" i="1" dirty="0">
                <a:latin typeface="Calibri"/>
                <a:cs typeface="Calibri"/>
              </a:rPr>
              <a:t>«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В	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соответствии	с	данным	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критерием	участник	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итогового	сочинения	подкрепляет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2709" y="5257038"/>
            <a:ext cx="8507095" cy="1488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аргументы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примерами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из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i="1" spc="-20" dirty="0">
                <a:solidFill>
                  <a:srgbClr val="001F5F"/>
                </a:solidFill>
                <a:latin typeface="Calibri"/>
                <a:cs typeface="Calibri"/>
              </a:rPr>
              <a:t>опубликованных</a:t>
            </a:r>
            <a:r>
              <a:rPr sz="1600" b="1" i="1" spc="3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литературных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произведений.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 При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написании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 итогового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сочинения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участник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20" dirty="0">
                <a:solidFill>
                  <a:srgbClr val="001F5F"/>
                </a:solidFill>
                <a:latin typeface="Calibri"/>
                <a:cs typeface="Calibri"/>
              </a:rPr>
              <a:t>должен</a:t>
            </a:r>
            <a:r>
              <a:rPr sz="1600" i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строить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рассуждение,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15" dirty="0">
                <a:solidFill>
                  <a:srgbClr val="001F5F"/>
                </a:solidFill>
                <a:latin typeface="Calibri"/>
                <a:cs typeface="Calibri"/>
              </a:rPr>
              <a:t>доказывая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свою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позицию, 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15" dirty="0">
                <a:solidFill>
                  <a:srgbClr val="001F5F"/>
                </a:solidFill>
                <a:latin typeface="Calibri"/>
                <a:cs typeface="Calibri"/>
              </a:rPr>
              <a:t>формулируя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аргументы 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(они </a:t>
            </a:r>
            <a:r>
              <a:rPr sz="1600" b="1" i="1" dirty="0">
                <a:solidFill>
                  <a:srgbClr val="001F5F"/>
                </a:solidFill>
                <a:latin typeface="Calibri"/>
                <a:cs typeface="Calibri"/>
              </a:rPr>
              <a:t>могут </a:t>
            </a:r>
            <a:r>
              <a:rPr sz="1600" b="1" i="1" spc="-5" dirty="0">
                <a:solidFill>
                  <a:srgbClr val="001F5F"/>
                </a:solidFill>
                <a:latin typeface="Calibri"/>
                <a:cs typeface="Calibri"/>
              </a:rPr>
              <a:t>включать и примеры из </a:t>
            </a:r>
            <a:r>
              <a:rPr sz="1600" b="1" i="1" spc="5" dirty="0">
                <a:solidFill>
                  <a:srgbClr val="001F5F"/>
                </a:solidFill>
                <a:latin typeface="Calibri"/>
                <a:cs typeface="Calibri"/>
              </a:rPr>
              <a:t>личного </a:t>
            </a:r>
            <a:r>
              <a:rPr sz="1600" b="1" i="1" spc="-5" dirty="0">
                <a:solidFill>
                  <a:srgbClr val="001F5F"/>
                </a:solidFill>
                <a:latin typeface="Calibri"/>
                <a:cs typeface="Calibri"/>
              </a:rPr>
              <a:t>опыта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). 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Обязательным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 требованием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является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подкрепление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аргументов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i="1" spc="-15" dirty="0">
                <a:solidFill>
                  <a:srgbClr val="001F5F"/>
                </a:solidFill>
                <a:latin typeface="Calibri"/>
                <a:cs typeface="Calibri"/>
              </a:rPr>
              <a:t>хотя</a:t>
            </a:r>
            <a:r>
              <a:rPr sz="1600" b="1" i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Calibri"/>
                <a:cs typeface="Calibri"/>
              </a:rPr>
              <a:t>бы</a:t>
            </a:r>
            <a:r>
              <a:rPr sz="1600" b="1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Calibri"/>
                <a:cs typeface="Calibri"/>
              </a:rPr>
              <a:t>одним</a:t>
            </a:r>
            <a:r>
              <a:rPr sz="1600" b="1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Calibri"/>
                <a:cs typeface="Calibri"/>
              </a:rPr>
              <a:t>примером</a:t>
            </a:r>
            <a:r>
              <a:rPr sz="1600" b="1" i="1" dirty="0">
                <a:solidFill>
                  <a:srgbClr val="001F5F"/>
                </a:solidFill>
                <a:latin typeface="Calibri"/>
                <a:cs typeface="Calibri"/>
              </a:rPr>
              <a:t> из </a:t>
            </a:r>
            <a:r>
              <a:rPr sz="1600" b="1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i="1" spc="-10" dirty="0">
                <a:solidFill>
                  <a:srgbClr val="001F5F"/>
                </a:solidFill>
                <a:latin typeface="Calibri"/>
                <a:cs typeface="Calibri"/>
              </a:rPr>
              <a:t>опубликованных</a:t>
            </a:r>
            <a:r>
              <a:rPr sz="1600" b="1" i="1" spc="-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Calibri"/>
                <a:cs typeface="Calibri"/>
              </a:rPr>
              <a:t>литературных</a:t>
            </a:r>
            <a:r>
              <a:rPr sz="1600" b="1" i="1" spc="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Calibri"/>
                <a:cs typeface="Calibri"/>
              </a:rPr>
              <a:t>произведений</a:t>
            </a:r>
            <a:r>
              <a:rPr sz="1600" b="1" i="1" spc="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Calibri"/>
                <a:cs typeface="Calibri"/>
              </a:rPr>
              <a:t>(достаточно</a:t>
            </a:r>
            <a:r>
              <a:rPr sz="1600" b="1" i="1" spc="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i="1" spc="-10" dirty="0">
                <a:solidFill>
                  <a:srgbClr val="001F5F"/>
                </a:solidFill>
                <a:latin typeface="Calibri"/>
                <a:cs typeface="Calibri"/>
              </a:rPr>
              <a:t>одного</a:t>
            </a:r>
            <a:r>
              <a:rPr sz="1600" b="1" i="1" spc="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i="1" spc="-10" dirty="0">
                <a:solidFill>
                  <a:srgbClr val="001F5F"/>
                </a:solidFill>
                <a:latin typeface="Calibri"/>
                <a:cs typeface="Calibri"/>
              </a:rPr>
              <a:t>примера)»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(МР</a:t>
            </a:r>
            <a:r>
              <a:rPr sz="1600" i="1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п.5.2.6</a:t>
            </a:r>
            <a:r>
              <a:rPr sz="1600" i="1" spc="-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с.32)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64807"/>
            <a:ext cx="786130" cy="393065"/>
          </a:xfrm>
          <a:custGeom>
            <a:avLst/>
            <a:gdLst/>
            <a:ahLst/>
            <a:cxnLst/>
            <a:rect l="l" t="t" r="r" b="b"/>
            <a:pathLst>
              <a:path w="786130" h="393065">
                <a:moveTo>
                  <a:pt x="786003" y="0"/>
                </a:moveTo>
                <a:lnTo>
                  <a:pt x="0" y="0"/>
                </a:lnTo>
                <a:lnTo>
                  <a:pt x="0" y="392683"/>
                </a:lnTo>
                <a:lnTo>
                  <a:pt x="786003" y="392683"/>
                </a:lnTo>
                <a:lnTo>
                  <a:pt x="786003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071615"/>
            <a:ext cx="786130" cy="338455"/>
          </a:xfrm>
          <a:custGeom>
            <a:avLst/>
            <a:gdLst/>
            <a:ahLst/>
            <a:cxnLst/>
            <a:rect l="l" t="t" r="r" b="b"/>
            <a:pathLst>
              <a:path w="786130" h="338454">
                <a:moveTo>
                  <a:pt x="786003" y="0"/>
                </a:moveTo>
                <a:lnTo>
                  <a:pt x="0" y="0"/>
                </a:lnTo>
                <a:lnTo>
                  <a:pt x="0" y="338201"/>
                </a:lnTo>
                <a:lnTo>
                  <a:pt x="786003" y="338201"/>
                </a:lnTo>
                <a:lnTo>
                  <a:pt x="786003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5681471"/>
            <a:ext cx="786130" cy="338455"/>
          </a:xfrm>
          <a:custGeom>
            <a:avLst/>
            <a:gdLst/>
            <a:ahLst/>
            <a:cxnLst/>
            <a:rect l="l" t="t" r="r" b="b"/>
            <a:pathLst>
              <a:path w="786130" h="338454">
                <a:moveTo>
                  <a:pt x="786003" y="0"/>
                </a:moveTo>
                <a:lnTo>
                  <a:pt x="0" y="0"/>
                </a:lnTo>
                <a:lnTo>
                  <a:pt x="0" y="338200"/>
                </a:lnTo>
                <a:lnTo>
                  <a:pt x="786003" y="338200"/>
                </a:lnTo>
                <a:lnTo>
                  <a:pt x="786003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135879"/>
            <a:ext cx="786130" cy="490855"/>
          </a:xfrm>
          <a:custGeom>
            <a:avLst/>
            <a:gdLst/>
            <a:ahLst/>
            <a:cxnLst/>
            <a:rect l="l" t="t" r="r" b="b"/>
            <a:pathLst>
              <a:path w="786130" h="490854">
                <a:moveTo>
                  <a:pt x="786003" y="0"/>
                </a:moveTo>
                <a:lnTo>
                  <a:pt x="0" y="0"/>
                </a:lnTo>
                <a:lnTo>
                  <a:pt x="0" y="490601"/>
                </a:lnTo>
                <a:lnTo>
                  <a:pt x="786003" y="490601"/>
                </a:lnTo>
                <a:lnTo>
                  <a:pt x="786003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4715255"/>
            <a:ext cx="786130" cy="365760"/>
          </a:xfrm>
          <a:custGeom>
            <a:avLst/>
            <a:gdLst/>
            <a:ahLst/>
            <a:cxnLst/>
            <a:rect l="l" t="t" r="r" b="b"/>
            <a:pathLst>
              <a:path w="786130" h="365760">
                <a:moveTo>
                  <a:pt x="786003" y="0"/>
                </a:moveTo>
                <a:lnTo>
                  <a:pt x="0" y="0"/>
                </a:lnTo>
                <a:lnTo>
                  <a:pt x="0" y="365760"/>
                </a:lnTo>
                <a:lnTo>
                  <a:pt x="786003" y="365760"/>
                </a:lnTo>
                <a:lnTo>
                  <a:pt x="786003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3553967"/>
            <a:ext cx="786130" cy="1106170"/>
          </a:xfrm>
          <a:custGeom>
            <a:avLst/>
            <a:gdLst/>
            <a:ahLst/>
            <a:cxnLst/>
            <a:rect l="l" t="t" r="r" b="b"/>
            <a:pathLst>
              <a:path w="786130" h="1106170">
                <a:moveTo>
                  <a:pt x="786003" y="0"/>
                </a:moveTo>
                <a:lnTo>
                  <a:pt x="0" y="0"/>
                </a:lnTo>
                <a:lnTo>
                  <a:pt x="0" y="1106042"/>
                </a:lnTo>
                <a:lnTo>
                  <a:pt x="786003" y="1106042"/>
                </a:lnTo>
                <a:lnTo>
                  <a:pt x="786003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3215639"/>
            <a:ext cx="287020" cy="283210"/>
          </a:xfrm>
          <a:custGeom>
            <a:avLst/>
            <a:gdLst/>
            <a:ahLst/>
            <a:cxnLst/>
            <a:rect l="l" t="t" r="r" b="b"/>
            <a:pathLst>
              <a:path w="287020" h="283210">
                <a:moveTo>
                  <a:pt x="0" y="283083"/>
                </a:moveTo>
                <a:lnTo>
                  <a:pt x="286512" y="283083"/>
                </a:lnTo>
                <a:lnTo>
                  <a:pt x="286512" y="0"/>
                </a:lnTo>
                <a:lnTo>
                  <a:pt x="0" y="0"/>
                </a:lnTo>
                <a:lnTo>
                  <a:pt x="0" y="283083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2516" y="3215639"/>
            <a:ext cx="213995" cy="283210"/>
          </a:xfrm>
          <a:custGeom>
            <a:avLst/>
            <a:gdLst/>
            <a:ahLst/>
            <a:cxnLst/>
            <a:rect l="l" t="t" r="r" b="b"/>
            <a:pathLst>
              <a:path w="213995" h="283210">
                <a:moveTo>
                  <a:pt x="0" y="283083"/>
                </a:moveTo>
                <a:lnTo>
                  <a:pt x="213487" y="283083"/>
                </a:lnTo>
                <a:lnTo>
                  <a:pt x="213487" y="0"/>
                </a:lnTo>
                <a:lnTo>
                  <a:pt x="0" y="0"/>
                </a:lnTo>
                <a:lnTo>
                  <a:pt x="0" y="283083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9144000" cy="923290"/>
          </a:xfrm>
          <a:custGeom>
            <a:avLst/>
            <a:gdLst/>
            <a:ahLst/>
            <a:cxnLst/>
            <a:rect l="l" t="t" r="r" b="b"/>
            <a:pathLst>
              <a:path w="9144000" h="923290">
                <a:moveTo>
                  <a:pt x="9144000" y="0"/>
                </a:moveTo>
                <a:lnTo>
                  <a:pt x="0" y="0"/>
                </a:lnTo>
                <a:lnTo>
                  <a:pt x="0" y="923163"/>
                </a:lnTo>
                <a:lnTo>
                  <a:pt x="9144000" y="923163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23925"/>
          </a:xfrm>
          <a:prstGeom prst="rect">
            <a:avLst/>
          </a:prstGeom>
        </p:spPr>
        <p:txBody>
          <a:bodyPr vert="horz" wrap="square" lIns="0" tIns="241300" rIns="0" bIns="0" rtlCol="0">
            <a:spAutoFit/>
          </a:bodyPr>
          <a:lstStyle/>
          <a:p>
            <a:pPr marL="593725" algn="ctr">
              <a:lnSpc>
                <a:spcPct val="100000"/>
              </a:lnSpc>
              <a:spcBef>
                <a:spcPts val="1900"/>
              </a:spcBef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КРИТЕРИЙ</a:t>
            </a:r>
            <a:r>
              <a:rPr sz="240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3.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КОМПОЗИЦИЯ</a:t>
            </a:r>
            <a:r>
              <a:rPr sz="24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ЛОГИКА</a:t>
            </a:r>
            <a:r>
              <a:rPr sz="24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РАССУЖДЕНИЯ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0" y="100530"/>
            <a:ext cx="9144000" cy="972185"/>
            <a:chOff x="0" y="100530"/>
            <a:chExt cx="9144000" cy="972185"/>
          </a:xfrm>
        </p:grpSpPr>
        <p:sp>
          <p:nvSpPr>
            <p:cNvPr id="13" name="object 13"/>
            <p:cNvSpPr/>
            <p:nvPr/>
          </p:nvSpPr>
          <p:spPr>
            <a:xfrm>
              <a:off x="8461248" y="100532"/>
              <a:ext cx="563880" cy="252729"/>
            </a:xfrm>
            <a:custGeom>
              <a:avLst/>
              <a:gdLst/>
              <a:ahLst/>
              <a:cxnLst/>
              <a:rect l="l" t="t" r="r" b="b"/>
              <a:pathLst>
                <a:path w="563879" h="252729">
                  <a:moveTo>
                    <a:pt x="115824" y="0"/>
                  </a:moveTo>
                  <a:lnTo>
                    <a:pt x="0" y="0"/>
                  </a:lnTo>
                  <a:lnTo>
                    <a:pt x="0" y="48691"/>
                  </a:lnTo>
                  <a:lnTo>
                    <a:pt x="115824" y="48691"/>
                  </a:lnTo>
                  <a:lnTo>
                    <a:pt x="115824" y="0"/>
                  </a:lnTo>
                  <a:close/>
                </a:path>
                <a:path w="563879" h="252729">
                  <a:moveTo>
                    <a:pt x="323088" y="100457"/>
                  </a:moveTo>
                  <a:lnTo>
                    <a:pt x="210312" y="100457"/>
                  </a:lnTo>
                  <a:lnTo>
                    <a:pt x="210312" y="146100"/>
                  </a:lnTo>
                  <a:lnTo>
                    <a:pt x="323088" y="146100"/>
                  </a:lnTo>
                  <a:lnTo>
                    <a:pt x="323088" y="100457"/>
                  </a:lnTo>
                  <a:close/>
                </a:path>
                <a:path w="563879" h="252729">
                  <a:moveTo>
                    <a:pt x="563880" y="206997"/>
                  </a:moveTo>
                  <a:lnTo>
                    <a:pt x="448056" y="206997"/>
                  </a:lnTo>
                  <a:lnTo>
                    <a:pt x="448056" y="252653"/>
                  </a:lnTo>
                  <a:lnTo>
                    <a:pt x="563880" y="252653"/>
                  </a:lnTo>
                  <a:lnTo>
                    <a:pt x="563880" y="206997"/>
                  </a:lnTo>
                  <a:close/>
                </a:path>
                <a:path w="563879" h="252729">
                  <a:moveTo>
                    <a:pt x="563880" y="100457"/>
                  </a:moveTo>
                  <a:lnTo>
                    <a:pt x="381000" y="100457"/>
                  </a:lnTo>
                  <a:lnTo>
                    <a:pt x="381000" y="149148"/>
                  </a:lnTo>
                  <a:lnTo>
                    <a:pt x="563880" y="149148"/>
                  </a:lnTo>
                  <a:lnTo>
                    <a:pt x="563880" y="100457"/>
                  </a:lnTo>
                  <a:close/>
                </a:path>
                <a:path w="563879" h="252729">
                  <a:moveTo>
                    <a:pt x="563880" y="0"/>
                  </a:moveTo>
                  <a:lnTo>
                    <a:pt x="182880" y="0"/>
                  </a:lnTo>
                  <a:lnTo>
                    <a:pt x="182880" y="48691"/>
                  </a:lnTo>
                  <a:lnTo>
                    <a:pt x="563880" y="48691"/>
                  </a:lnTo>
                  <a:lnTo>
                    <a:pt x="56388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436864" y="533348"/>
              <a:ext cx="567055" cy="252729"/>
            </a:xfrm>
            <a:custGeom>
              <a:avLst/>
              <a:gdLst/>
              <a:ahLst/>
              <a:cxnLst/>
              <a:rect l="l" t="t" r="r" b="b"/>
              <a:pathLst>
                <a:path w="567054" h="252729">
                  <a:moveTo>
                    <a:pt x="115798" y="203974"/>
                  </a:moveTo>
                  <a:lnTo>
                    <a:pt x="0" y="203974"/>
                  </a:lnTo>
                  <a:lnTo>
                    <a:pt x="0" y="252653"/>
                  </a:lnTo>
                  <a:lnTo>
                    <a:pt x="115798" y="252653"/>
                  </a:lnTo>
                  <a:lnTo>
                    <a:pt x="115798" y="203974"/>
                  </a:lnTo>
                  <a:close/>
                </a:path>
                <a:path w="567054" h="252729">
                  <a:moveTo>
                    <a:pt x="323062" y="103505"/>
                  </a:moveTo>
                  <a:lnTo>
                    <a:pt x="210312" y="103505"/>
                  </a:lnTo>
                  <a:lnTo>
                    <a:pt x="210312" y="152196"/>
                  </a:lnTo>
                  <a:lnTo>
                    <a:pt x="323062" y="152196"/>
                  </a:lnTo>
                  <a:lnTo>
                    <a:pt x="323062" y="103505"/>
                  </a:lnTo>
                  <a:close/>
                </a:path>
                <a:path w="567054" h="252729">
                  <a:moveTo>
                    <a:pt x="563714" y="103505"/>
                  </a:moveTo>
                  <a:lnTo>
                    <a:pt x="380873" y="103505"/>
                  </a:lnTo>
                  <a:lnTo>
                    <a:pt x="380873" y="149148"/>
                  </a:lnTo>
                  <a:lnTo>
                    <a:pt x="563714" y="149148"/>
                  </a:lnTo>
                  <a:lnTo>
                    <a:pt x="563714" y="103505"/>
                  </a:lnTo>
                  <a:close/>
                </a:path>
                <a:path w="567054" h="252729">
                  <a:moveTo>
                    <a:pt x="563791" y="203962"/>
                  </a:moveTo>
                  <a:lnTo>
                    <a:pt x="182880" y="203962"/>
                  </a:lnTo>
                  <a:lnTo>
                    <a:pt x="182880" y="249605"/>
                  </a:lnTo>
                  <a:lnTo>
                    <a:pt x="563791" y="249605"/>
                  </a:lnTo>
                  <a:lnTo>
                    <a:pt x="563791" y="203962"/>
                  </a:lnTo>
                  <a:close/>
                </a:path>
                <a:path w="567054" h="252729">
                  <a:moveTo>
                    <a:pt x="566775" y="0"/>
                  </a:moveTo>
                  <a:lnTo>
                    <a:pt x="450977" y="0"/>
                  </a:lnTo>
                  <a:lnTo>
                    <a:pt x="450977" y="45643"/>
                  </a:lnTo>
                  <a:lnTo>
                    <a:pt x="566775" y="45643"/>
                  </a:lnTo>
                  <a:lnTo>
                    <a:pt x="566775" y="0"/>
                  </a:lnTo>
                  <a:close/>
                </a:path>
              </a:pathLst>
            </a:custGeom>
            <a:solidFill>
              <a:srgbClr val="E65E52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0" y="923543"/>
              <a:ext cx="9144000" cy="149225"/>
            </a:xfrm>
            <a:custGeom>
              <a:avLst/>
              <a:gdLst/>
              <a:ahLst/>
              <a:cxnLst/>
              <a:rect l="l" t="t" r="r" b="b"/>
              <a:pathLst>
                <a:path w="9144000" h="149225">
                  <a:moveTo>
                    <a:pt x="9144000" y="0"/>
                  </a:moveTo>
                  <a:lnTo>
                    <a:pt x="0" y="0"/>
                  </a:lnTo>
                  <a:lnTo>
                    <a:pt x="0" y="148844"/>
                  </a:lnTo>
                  <a:lnTo>
                    <a:pt x="9144000" y="148844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78130" y="1001013"/>
            <a:ext cx="8822690" cy="1855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57785" algn="just">
              <a:lnSpc>
                <a:spcPct val="100000"/>
              </a:lnSpc>
              <a:spcBef>
                <a:spcPts val="105"/>
              </a:spcBef>
            </a:pP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Нацеливает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 на</a:t>
            </a:r>
            <a:r>
              <a:rPr sz="2000" b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проверку</a:t>
            </a:r>
            <a:r>
              <a:rPr sz="2000" b="1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умения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 логично</a:t>
            </a:r>
            <a:r>
              <a:rPr sz="2000" b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выстраивать</a:t>
            </a:r>
            <a:r>
              <a:rPr sz="2000" b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рассуждение</a:t>
            </a:r>
            <a:r>
              <a:rPr sz="2000" b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на 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25" dirty="0">
                <a:solidFill>
                  <a:srgbClr val="344762"/>
                </a:solidFill>
                <a:latin typeface="Calibri"/>
                <a:cs typeface="Calibri"/>
              </a:rPr>
              <a:t>предложенную</a:t>
            </a:r>
            <a:r>
              <a:rPr sz="2000" b="1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45" dirty="0">
                <a:solidFill>
                  <a:srgbClr val="344762"/>
                </a:solidFill>
                <a:latin typeface="Calibri"/>
                <a:cs typeface="Calibri"/>
              </a:rPr>
              <a:t>тему.</a:t>
            </a:r>
            <a:r>
              <a:rPr sz="2000" b="1" spc="-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Участник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35" dirty="0">
                <a:solidFill>
                  <a:srgbClr val="344762"/>
                </a:solidFill>
                <a:latin typeface="Calibri"/>
                <a:cs typeface="Calibri"/>
              </a:rPr>
              <a:t>должен</a:t>
            </a:r>
            <a:r>
              <a:rPr sz="2000" b="1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344762"/>
                </a:solidFill>
                <a:latin typeface="Calibri"/>
                <a:cs typeface="Calibri"/>
              </a:rPr>
              <a:t>выдерживать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 соотношение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25" dirty="0">
                <a:solidFill>
                  <a:srgbClr val="344762"/>
                </a:solidFill>
                <a:latin typeface="Calibri"/>
                <a:cs typeface="Calibri"/>
              </a:rPr>
              <a:t>между </a:t>
            </a:r>
            <a:r>
              <a:rPr sz="2000" b="1" spc="-4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тезисом</a:t>
            </a:r>
            <a:r>
              <a:rPr sz="2000" b="1" spc="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2000" b="1" spc="-25" dirty="0">
                <a:solidFill>
                  <a:srgbClr val="344762"/>
                </a:solidFill>
                <a:latin typeface="Calibri"/>
                <a:cs typeface="Calibri"/>
              </a:rPr>
              <a:t> доказательствами.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b="1" spc="-15" dirty="0">
                <a:solidFill>
                  <a:srgbClr val="E65E52"/>
                </a:solidFill>
                <a:latin typeface="Calibri"/>
                <a:cs typeface="Calibri"/>
              </a:rPr>
              <a:t>«Незачёт» ставится </a:t>
            </a: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при условии, если </a:t>
            </a:r>
            <a:r>
              <a:rPr sz="2000" b="1" spc="-15" dirty="0">
                <a:solidFill>
                  <a:srgbClr val="E65E52"/>
                </a:solidFill>
                <a:latin typeface="Calibri"/>
                <a:cs typeface="Calibri"/>
              </a:rPr>
              <a:t>грубые 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логические </a:t>
            </a: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нарушения </a:t>
            </a:r>
            <a:r>
              <a:rPr sz="2000" b="1" spc="-15" dirty="0">
                <a:solidFill>
                  <a:srgbClr val="E65E52"/>
                </a:solidFill>
                <a:latin typeface="Calibri"/>
                <a:cs typeface="Calibri"/>
              </a:rPr>
              <a:t>мешают </a:t>
            </a: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E65E52"/>
                </a:solidFill>
                <a:latin typeface="Calibri"/>
                <a:cs typeface="Calibri"/>
              </a:rPr>
              <a:t>пониманию </a:t>
            </a: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смысла </a:t>
            </a:r>
            <a:r>
              <a:rPr sz="2000" b="1" spc="-25" dirty="0">
                <a:solidFill>
                  <a:srgbClr val="E65E52"/>
                </a:solidFill>
                <a:latin typeface="Calibri"/>
                <a:cs typeface="Calibri"/>
              </a:rPr>
              <a:t>сказанного</a:t>
            </a:r>
            <a:r>
              <a:rPr sz="2000" b="1" spc="-2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или </a:t>
            </a:r>
            <a:r>
              <a:rPr sz="2000" b="1" spc="-25" dirty="0">
                <a:solidFill>
                  <a:srgbClr val="E65E52"/>
                </a:solidFill>
                <a:latin typeface="Calibri"/>
                <a:cs typeface="Calibri"/>
              </a:rPr>
              <a:t>отсутствует</a:t>
            </a:r>
            <a:r>
              <a:rPr sz="2000" b="1" spc="40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E65E52"/>
                </a:solidFill>
                <a:latin typeface="Calibri"/>
                <a:cs typeface="Calibri"/>
              </a:rPr>
              <a:t>тезисно-доказательная</a:t>
            </a:r>
            <a:r>
              <a:rPr sz="2000" b="1" spc="409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часть. 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E65E52"/>
                </a:solidFill>
                <a:latin typeface="Calibri"/>
                <a:cs typeface="Calibri"/>
              </a:rPr>
              <a:t>Во</a:t>
            </a:r>
            <a:r>
              <a:rPr sz="2000" b="1" spc="-2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E65E52"/>
                </a:solidFill>
                <a:latin typeface="Calibri"/>
                <a:cs typeface="Calibri"/>
              </a:rPr>
              <a:t>всех</a:t>
            </a:r>
            <a:r>
              <a:rPr sz="2000" b="1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остальных</a:t>
            </a:r>
            <a:r>
              <a:rPr sz="2000" b="1" spc="-2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случаях</a:t>
            </a:r>
            <a:r>
              <a:rPr sz="2000" b="1" spc="-2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E65E52"/>
                </a:solidFill>
                <a:latin typeface="Calibri"/>
                <a:cs typeface="Calibri"/>
              </a:rPr>
              <a:t>выставляется</a:t>
            </a:r>
            <a:r>
              <a:rPr sz="2000" b="1" spc="2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«зачет».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86511" y="3215639"/>
            <a:ext cx="286385" cy="283210"/>
          </a:xfrm>
          <a:custGeom>
            <a:avLst/>
            <a:gdLst/>
            <a:ahLst/>
            <a:cxnLst/>
            <a:rect l="l" t="t" r="r" b="b"/>
            <a:pathLst>
              <a:path w="286384" h="283210">
                <a:moveTo>
                  <a:pt x="286004" y="0"/>
                </a:moveTo>
                <a:lnTo>
                  <a:pt x="0" y="0"/>
                </a:lnTo>
                <a:lnTo>
                  <a:pt x="0" y="283083"/>
                </a:lnTo>
                <a:lnTo>
                  <a:pt x="286004" y="283083"/>
                </a:lnTo>
                <a:lnTo>
                  <a:pt x="286004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53059" y="3163062"/>
            <a:ext cx="1549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77824" y="3636262"/>
            <a:ext cx="8266430" cy="54610"/>
          </a:xfrm>
          <a:custGeom>
            <a:avLst/>
            <a:gdLst/>
            <a:ahLst/>
            <a:cxnLst/>
            <a:rect l="l" t="t" r="r" b="b"/>
            <a:pathLst>
              <a:path w="8266430" h="54610">
                <a:moveTo>
                  <a:pt x="8265922" y="0"/>
                </a:moveTo>
                <a:lnTo>
                  <a:pt x="0" y="0"/>
                </a:lnTo>
                <a:lnTo>
                  <a:pt x="0" y="54484"/>
                </a:lnTo>
                <a:lnTo>
                  <a:pt x="8265922" y="54484"/>
                </a:lnTo>
                <a:lnTo>
                  <a:pt x="8265922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007465" y="2970428"/>
            <a:ext cx="4325620" cy="58991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2299970">
              <a:lnSpc>
                <a:spcPct val="100000"/>
              </a:lnSpc>
              <a:spcBef>
                <a:spcPts val="400"/>
              </a:spcBef>
            </a:pPr>
            <a:r>
              <a:rPr sz="1600" b="1" u="heavy" spc="-10" dirty="0">
                <a:solidFill>
                  <a:srgbClr val="333D50"/>
                </a:solidFill>
                <a:uFill>
                  <a:solidFill>
                    <a:srgbClr val="333D50"/>
                  </a:solidFill>
                </a:uFill>
                <a:latin typeface="Calibri"/>
                <a:cs typeface="Calibri"/>
              </a:rPr>
              <a:t>Т</a:t>
            </a:r>
            <a:r>
              <a:rPr sz="1600" b="1" u="heavy" spc="-5" dirty="0">
                <a:solidFill>
                  <a:srgbClr val="333D50"/>
                </a:solidFill>
                <a:uFill>
                  <a:solidFill>
                    <a:srgbClr val="333D50"/>
                  </a:solidFill>
                </a:uFill>
                <a:latin typeface="Calibri"/>
                <a:cs typeface="Calibri"/>
              </a:rPr>
              <a:t>ИП</a:t>
            </a:r>
            <a:r>
              <a:rPr sz="1600" b="1" u="heavy" dirty="0">
                <a:solidFill>
                  <a:srgbClr val="333D50"/>
                </a:solidFill>
                <a:uFill>
                  <a:solidFill>
                    <a:srgbClr val="333D50"/>
                  </a:solidFill>
                </a:uFill>
                <a:latin typeface="Calibri"/>
                <a:cs typeface="Calibri"/>
              </a:rPr>
              <a:t>И</a:t>
            </a:r>
            <a:r>
              <a:rPr sz="1600" b="1" u="heavy" spc="-10" dirty="0">
                <a:solidFill>
                  <a:srgbClr val="333D50"/>
                </a:solidFill>
                <a:uFill>
                  <a:solidFill>
                    <a:srgbClr val="333D50"/>
                  </a:solidFill>
                </a:uFill>
                <a:latin typeface="Calibri"/>
                <a:cs typeface="Calibri"/>
              </a:rPr>
              <a:t>Ч</a:t>
            </a:r>
            <a:r>
              <a:rPr sz="1600" b="1" u="heavy" spc="-5" dirty="0">
                <a:solidFill>
                  <a:srgbClr val="333D50"/>
                </a:solidFill>
                <a:uFill>
                  <a:solidFill>
                    <a:srgbClr val="333D50"/>
                  </a:solidFill>
                </a:uFill>
                <a:latin typeface="Calibri"/>
                <a:cs typeface="Calibri"/>
              </a:rPr>
              <a:t>Н</a:t>
            </a:r>
            <a:r>
              <a:rPr sz="1600" b="1" u="heavy" spc="-10" dirty="0">
                <a:solidFill>
                  <a:srgbClr val="333D50"/>
                </a:solidFill>
                <a:uFill>
                  <a:solidFill>
                    <a:srgbClr val="333D50"/>
                  </a:solidFill>
                </a:uFill>
                <a:latin typeface="Calibri"/>
                <a:cs typeface="Calibri"/>
              </a:rPr>
              <a:t>Ы</a:t>
            </a:r>
            <a:r>
              <a:rPr sz="1600" b="1" u="heavy" spc="-5" dirty="0">
                <a:solidFill>
                  <a:srgbClr val="333D50"/>
                </a:solidFill>
                <a:uFill>
                  <a:solidFill>
                    <a:srgbClr val="333D50"/>
                  </a:solidFill>
                </a:uFill>
                <a:latin typeface="Calibri"/>
                <a:cs typeface="Calibri"/>
              </a:rPr>
              <a:t>Е</a:t>
            </a:r>
            <a:r>
              <a:rPr sz="1600" b="1" u="heavy" spc="-114" dirty="0">
                <a:solidFill>
                  <a:srgbClr val="333D50"/>
                </a:solidFill>
                <a:uFill>
                  <a:solidFill>
                    <a:srgbClr val="333D50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spc="-10" dirty="0">
                <a:solidFill>
                  <a:srgbClr val="333D50"/>
                </a:solidFill>
                <a:uFill>
                  <a:solidFill>
                    <a:srgbClr val="333D50"/>
                  </a:solidFill>
                </a:uFill>
                <a:latin typeface="Calibri"/>
                <a:cs typeface="Calibri"/>
              </a:rPr>
              <a:t>ОШИБКИ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отсутствие</a:t>
            </a:r>
            <a:r>
              <a:rPr sz="1600" b="1" spc="-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тезиса</a:t>
            </a:r>
            <a:r>
              <a:rPr sz="1600" b="1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/</a:t>
            </a:r>
            <a:r>
              <a:rPr sz="1600" b="1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микровывода</a:t>
            </a:r>
            <a:r>
              <a:rPr sz="1600" b="1" spc="-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после</a:t>
            </a:r>
            <a:r>
              <a:rPr sz="1600" spc="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примера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07465" y="3651961"/>
            <a:ext cx="7562850" cy="10325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отсутствие</a:t>
            </a:r>
            <a:r>
              <a:rPr sz="1600" b="1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или</a:t>
            </a:r>
            <a:r>
              <a:rPr sz="1600" b="1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нарушение</a:t>
            </a:r>
            <a:r>
              <a:rPr sz="1600" b="1" spc="-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смысловых</a:t>
            </a:r>
            <a:r>
              <a:rPr sz="1600" b="1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связей</a:t>
            </a:r>
            <a:r>
              <a:rPr sz="1600" b="1" spc="-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25" dirty="0">
                <a:solidFill>
                  <a:srgbClr val="344762"/>
                </a:solidFill>
                <a:latin typeface="Calibri"/>
                <a:cs typeface="Calibri"/>
              </a:rPr>
              <a:t>между</a:t>
            </a:r>
            <a:r>
              <a:rPr sz="1600" b="1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основными</a:t>
            </a:r>
            <a:r>
              <a:rPr sz="1600" b="1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частями</a:t>
            </a:r>
            <a:r>
              <a:rPr sz="1600" b="1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сочинения,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особенно</a:t>
            </a:r>
            <a:r>
              <a:rPr sz="1600" b="1" spc="-30" dirty="0">
                <a:solidFill>
                  <a:srgbClr val="344762"/>
                </a:solidFill>
                <a:latin typeface="Calibri"/>
                <a:cs typeface="Calibri"/>
              </a:rPr>
              <a:t> между</a:t>
            </a:r>
            <a:r>
              <a:rPr sz="1600" b="1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вступлением</a:t>
            </a:r>
            <a:r>
              <a:rPr sz="1600" b="1" spc="-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600" b="1" spc="-6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заключением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ВСТУПЛЕНИЕ:</a:t>
            </a:r>
            <a:r>
              <a:rPr sz="1100" spc="2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тезис 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«смирение</a:t>
            </a:r>
            <a:r>
              <a:rPr sz="1100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–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добродетель»</a:t>
            </a:r>
            <a:endParaRPr sz="1100">
              <a:latin typeface="Calibri"/>
              <a:cs typeface="Calibri"/>
            </a:endParaRPr>
          </a:p>
          <a:p>
            <a:pPr marL="12700" marR="2667635">
              <a:lnSpc>
                <a:spcPct val="100000"/>
              </a:lnSpc>
            </a:pP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ОСНОВНАЯ ЧАСТЬ: аргументы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из литературы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(«Бедная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Лиза»,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«Судьба человека») </a:t>
            </a:r>
            <a:r>
              <a:rPr sz="1100" spc="-2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ЗАК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Л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ЮЧЕН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ИЕ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:</a:t>
            </a:r>
            <a:r>
              <a:rPr sz="1100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тезис</a:t>
            </a:r>
            <a:r>
              <a:rPr sz="1100" spc="-6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«смир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ен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100" spc="-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Е </a:t>
            </a:r>
            <a:r>
              <a:rPr sz="1100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д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б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р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д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ель».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83919" y="4660390"/>
            <a:ext cx="8253730" cy="54610"/>
          </a:xfrm>
          <a:custGeom>
            <a:avLst/>
            <a:gdLst/>
            <a:ahLst/>
            <a:cxnLst/>
            <a:rect l="l" t="t" r="r" b="b"/>
            <a:pathLst>
              <a:path w="8253730" h="54610">
                <a:moveTo>
                  <a:pt x="8253603" y="0"/>
                </a:moveTo>
                <a:lnTo>
                  <a:pt x="0" y="0"/>
                </a:lnTo>
                <a:lnTo>
                  <a:pt x="0" y="54484"/>
                </a:lnTo>
                <a:lnTo>
                  <a:pt x="8253603" y="54484"/>
                </a:lnTo>
                <a:lnTo>
                  <a:pt x="8253603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962660" y="4766564"/>
            <a:ext cx="71812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недостаточная</a:t>
            </a:r>
            <a:r>
              <a:rPr sz="1600" b="1" spc="-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соотнесённость</a:t>
            </a:r>
            <a:r>
              <a:rPr sz="1600" b="1" spc="-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вступления</a:t>
            </a:r>
            <a:r>
              <a:rPr sz="1600" b="1" spc="-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и/или</a:t>
            </a:r>
            <a:r>
              <a:rPr sz="1600" b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заключения</a:t>
            </a:r>
            <a:r>
              <a:rPr sz="1600" b="1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с</a:t>
            </a:r>
            <a:r>
              <a:rPr sz="1600" b="1" spc="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темой</a:t>
            </a:r>
            <a:r>
              <a:rPr sz="1600" b="1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сочинения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90016" y="5081014"/>
            <a:ext cx="8253730" cy="54610"/>
          </a:xfrm>
          <a:custGeom>
            <a:avLst/>
            <a:gdLst/>
            <a:ahLst/>
            <a:cxnLst/>
            <a:rect l="l" t="t" r="r" b="b"/>
            <a:pathLst>
              <a:path w="8253730" h="54610">
                <a:moveTo>
                  <a:pt x="8253603" y="0"/>
                </a:moveTo>
                <a:lnTo>
                  <a:pt x="0" y="0"/>
                </a:lnTo>
                <a:lnTo>
                  <a:pt x="0" y="54484"/>
                </a:lnTo>
                <a:lnTo>
                  <a:pt x="8253603" y="54484"/>
                </a:lnTo>
                <a:lnTo>
                  <a:pt x="8253603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0467" y="5082285"/>
            <a:ext cx="756539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отсутствие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344762"/>
                </a:solidFill>
                <a:latin typeface="Calibri"/>
                <a:cs typeface="Calibri"/>
              </a:rPr>
              <a:t>необходимых</a:t>
            </a:r>
            <a:r>
              <a:rPr sz="1600" b="1" spc="-8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частей</a:t>
            </a:r>
            <a:r>
              <a:rPr sz="1600" b="1" spc="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высказывания,</a:t>
            </a:r>
            <a:r>
              <a:rPr sz="1600" b="1" spc="-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нарушения</a:t>
            </a:r>
            <a:r>
              <a:rPr sz="1600" b="1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600" b="1" spc="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их</a:t>
            </a:r>
            <a:r>
              <a:rPr sz="1600" b="1" spc="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344762"/>
                </a:solidFill>
                <a:latin typeface="Calibri"/>
                <a:cs typeface="Calibri"/>
              </a:rPr>
              <a:t>последовательности, </a:t>
            </a:r>
            <a:r>
              <a:rPr sz="1600" b="1" spc="-3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диспропорции</a:t>
            </a:r>
            <a:r>
              <a:rPr sz="1600" b="1" spc="-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600" b="1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объёме</a:t>
            </a:r>
            <a:r>
              <a:rPr sz="1600" b="1" spc="-6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частей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883919" y="5626605"/>
            <a:ext cx="8253730" cy="54610"/>
          </a:xfrm>
          <a:custGeom>
            <a:avLst/>
            <a:gdLst/>
            <a:ahLst/>
            <a:cxnLst/>
            <a:rect l="l" t="t" r="r" b="b"/>
            <a:pathLst>
              <a:path w="8253730" h="54610">
                <a:moveTo>
                  <a:pt x="8253603" y="0"/>
                </a:moveTo>
                <a:lnTo>
                  <a:pt x="0" y="0"/>
                </a:lnTo>
                <a:lnTo>
                  <a:pt x="0" y="54485"/>
                </a:lnTo>
                <a:lnTo>
                  <a:pt x="8253603" y="54485"/>
                </a:lnTo>
                <a:lnTo>
                  <a:pt x="8253603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964793" y="5708700"/>
            <a:ext cx="48952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п</a:t>
            </a:r>
            <a:r>
              <a:rPr sz="1600" b="1" spc="-15" dirty="0">
                <a:solidFill>
                  <a:srgbClr val="344762"/>
                </a:solidFill>
                <a:latin typeface="Calibri"/>
                <a:cs typeface="Calibri"/>
              </a:rPr>
              <a:t>р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600" b="1" spc="-15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д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600" b="1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ное</a:t>
            </a:r>
            <a:r>
              <a:rPr sz="1600" b="1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п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ов</a:t>
            </a:r>
            <a:r>
              <a:rPr sz="1600" b="1" spc="-15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ре</a:t>
            </a:r>
            <a:r>
              <a:rPr sz="1600" b="1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ие</a:t>
            </a:r>
            <a:r>
              <a:rPr sz="1600" b="1" spc="-9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600" b="1" dirty="0">
                <a:solidFill>
                  <a:srgbClr val="344762"/>
                </a:solidFill>
                <a:latin typeface="Calibri"/>
                <a:cs typeface="Calibri"/>
              </a:rPr>
              <a:t>ы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с</a:t>
            </a:r>
            <a:r>
              <a:rPr sz="1600" b="1" spc="-30" dirty="0">
                <a:solidFill>
                  <a:srgbClr val="344762"/>
                </a:solidFill>
                <a:latin typeface="Calibri"/>
                <a:cs typeface="Calibri"/>
              </a:rPr>
              <a:t>к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600" b="1" dirty="0">
                <a:solidFill>
                  <a:srgbClr val="344762"/>
                </a:solidFill>
                <a:latin typeface="Calibri"/>
                <a:cs typeface="Calibri"/>
              </a:rPr>
              <a:t>з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600" b="1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ной</a:t>
            </a:r>
            <a:r>
              <a:rPr sz="1600" b="1" spc="-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р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600" b="1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600" b="1" spc="-6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м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ысли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890016" y="6019800"/>
            <a:ext cx="8253730" cy="52069"/>
          </a:xfrm>
          <a:custGeom>
            <a:avLst/>
            <a:gdLst/>
            <a:ahLst/>
            <a:cxnLst/>
            <a:rect l="l" t="t" r="r" b="b"/>
            <a:pathLst>
              <a:path w="8253730" h="52070">
                <a:moveTo>
                  <a:pt x="8253603" y="0"/>
                </a:moveTo>
                <a:lnTo>
                  <a:pt x="0" y="0"/>
                </a:lnTo>
                <a:lnTo>
                  <a:pt x="0" y="51562"/>
                </a:lnTo>
                <a:lnTo>
                  <a:pt x="8253603" y="51562"/>
                </a:lnTo>
                <a:lnTo>
                  <a:pt x="8253603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962660" y="6111341"/>
            <a:ext cx="29286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несоответствие</a:t>
            </a:r>
            <a:r>
              <a:rPr sz="1600" b="1" spc="-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344762"/>
                </a:solidFill>
                <a:latin typeface="Calibri"/>
                <a:cs typeface="Calibri"/>
              </a:rPr>
              <a:t>аргумента</a:t>
            </a:r>
            <a:r>
              <a:rPr sz="1600" b="1" spc="-6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тезису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883919" y="6409942"/>
            <a:ext cx="8253730" cy="54610"/>
          </a:xfrm>
          <a:custGeom>
            <a:avLst/>
            <a:gdLst/>
            <a:ahLst/>
            <a:cxnLst/>
            <a:rect l="l" t="t" r="r" b="b"/>
            <a:pathLst>
              <a:path w="8253730" h="54610">
                <a:moveTo>
                  <a:pt x="8253603" y="0"/>
                </a:moveTo>
                <a:lnTo>
                  <a:pt x="0" y="0"/>
                </a:lnTo>
                <a:lnTo>
                  <a:pt x="0" y="54484"/>
                </a:lnTo>
                <a:lnTo>
                  <a:pt x="8253603" y="54484"/>
                </a:lnTo>
                <a:lnTo>
                  <a:pt x="8253603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970889" y="6508801"/>
            <a:ext cx="62299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логические</a:t>
            </a:r>
            <a:r>
              <a:rPr sz="1600" b="1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ошибки</a:t>
            </a:r>
            <a:r>
              <a:rPr sz="1600" b="1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(нарушение</a:t>
            </a:r>
            <a:r>
              <a:rPr sz="1600" b="1" spc="-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причинно-следственных</a:t>
            </a:r>
            <a:r>
              <a:rPr sz="1600" b="1" spc="-9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связей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600" b="1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пр.)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86511" y="3883152"/>
            <a:ext cx="289560" cy="289560"/>
          </a:xfrm>
          <a:prstGeom prst="rect">
            <a:avLst/>
          </a:prstGeom>
          <a:solidFill>
            <a:srgbClr val="E65E52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ts val="2075"/>
              </a:lnSpc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86511" y="4745735"/>
            <a:ext cx="289560" cy="286385"/>
          </a:xfrm>
          <a:custGeom>
            <a:avLst/>
            <a:gdLst/>
            <a:ahLst/>
            <a:cxnLst/>
            <a:rect l="l" t="t" r="r" b="b"/>
            <a:pathLst>
              <a:path w="289559" h="286385">
                <a:moveTo>
                  <a:pt x="289560" y="0"/>
                </a:moveTo>
                <a:lnTo>
                  <a:pt x="0" y="0"/>
                </a:lnTo>
                <a:lnTo>
                  <a:pt x="0" y="286004"/>
                </a:lnTo>
                <a:lnTo>
                  <a:pt x="289560" y="286004"/>
                </a:lnTo>
                <a:lnTo>
                  <a:pt x="289560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54888" y="4694301"/>
            <a:ext cx="1549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86511" y="5236464"/>
            <a:ext cx="289560" cy="287020"/>
          </a:xfrm>
          <a:prstGeom prst="rect">
            <a:avLst/>
          </a:prstGeom>
          <a:solidFill>
            <a:srgbClr val="E65E52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ts val="2080"/>
              </a:lnSpc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98704" y="5693664"/>
            <a:ext cx="289560" cy="289560"/>
          </a:xfrm>
          <a:custGeom>
            <a:avLst/>
            <a:gdLst/>
            <a:ahLst/>
            <a:cxnLst/>
            <a:rect l="l" t="t" r="r" b="b"/>
            <a:pathLst>
              <a:path w="289559" h="289560">
                <a:moveTo>
                  <a:pt x="289560" y="0"/>
                </a:moveTo>
                <a:lnTo>
                  <a:pt x="0" y="0"/>
                </a:lnTo>
                <a:lnTo>
                  <a:pt x="0" y="289560"/>
                </a:lnTo>
                <a:lnTo>
                  <a:pt x="289560" y="289560"/>
                </a:lnTo>
                <a:lnTo>
                  <a:pt x="289560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65861" y="5644388"/>
            <a:ext cx="1549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98704" y="6089903"/>
            <a:ext cx="286385" cy="289560"/>
          </a:xfrm>
          <a:custGeom>
            <a:avLst/>
            <a:gdLst/>
            <a:ahLst/>
            <a:cxnLst/>
            <a:rect l="l" t="t" r="r" b="b"/>
            <a:pathLst>
              <a:path w="286384" h="289560">
                <a:moveTo>
                  <a:pt x="286004" y="0"/>
                </a:moveTo>
                <a:lnTo>
                  <a:pt x="0" y="0"/>
                </a:lnTo>
                <a:lnTo>
                  <a:pt x="0" y="289560"/>
                </a:lnTo>
                <a:lnTo>
                  <a:pt x="286004" y="289560"/>
                </a:lnTo>
                <a:lnTo>
                  <a:pt x="286004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364642" y="6040932"/>
            <a:ext cx="1549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98704" y="6519671"/>
            <a:ext cx="286385" cy="286385"/>
          </a:xfrm>
          <a:custGeom>
            <a:avLst/>
            <a:gdLst/>
            <a:ahLst/>
            <a:cxnLst/>
            <a:rect l="l" t="t" r="r" b="b"/>
            <a:pathLst>
              <a:path w="286384" h="286384">
                <a:moveTo>
                  <a:pt x="286004" y="0"/>
                </a:moveTo>
                <a:lnTo>
                  <a:pt x="0" y="0"/>
                </a:lnTo>
                <a:lnTo>
                  <a:pt x="0" y="286003"/>
                </a:lnTo>
                <a:lnTo>
                  <a:pt x="286004" y="286003"/>
                </a:lnTo>
                <a:lnTo>
                  <a:pt x="286004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364642" y="6468871"/>
            <a:ext cx="1549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23290"/>
          </a:xfrm>
          <a:custGeom>
            <a:avLst/>
            <a:gdLst/>
            <a:ahLst/>
            <a:cxnLst/>
            <a:rect l="l" t="t" r="r" b="b"/>
            <a:pathLst>
              <a:path w="9144000" h="923290">
                <a:moveTo>
                  <a:pt x="9144000" y="0"/>
                </a:moveTo>
                <a:lnTo>
                  <a:pt x="0" y="0"/>
                </a:lnTo>
                <a:lnTo>
                  <a:pt x="0" y="923163"/>
                </a:lnTo>
                <a:lnTo>
                  <a:pt x="9144000" y="923163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16888" y="217170"/>
            <a:ext cx="58445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spc="-20" dirty="0">
                <a:solidFill>
                  <a:srgbClr val="FFFFFF"/>
                </a:solidFill>
                <a:latin typeface="Calibri Light"/>
                <a:cs typeface="Calibri Light"/>
              </a:rPr>
              <a:t>К</a:t>
            </a:r>
            <a:r>
              <a:rPr sz="2400" b="0" spc="-10" dirty="0">
                <a:solidFill>
                  <a:srgbClr val="FFFFFF"/>
                </a:solidFill>
                <a:latin typeface="Calibri Light"/>
                <a:cs typeface="Calibri Light"/>
              </a:rPr>
              <a:t>Р</a:t>
            </a:r>
            <a:r>
              <a:rPr sz="2400" b="0" spc="-15" dirty="0">
                <a:solidFill>
                  <a:srgbClr val="FFFFFF"/>
                </a:solidFill>
                <a:latin typeface="Calibri Light"/>
                <a:cs typeface="Calibri Light"/>
              </a:rPr>
              <a:t>И</a:t>
            </a:r>
            <a:r>
              <a:rPr sz="2400" b="0" spc="-10" dirty="0">
                <a:solidFill>
                  <a:srgbClr val="FFFFFF"/>
                </a:solidFill>
                <a:latin typeface="Calibri Light"/>
                <a:cs typeface="Calibri Light"/>
              </a:rPr>
              <a:t>ТЕР</a:t>
            </a:r>
            <a:r>
              <a:rPr sz="2400" b="0" spc="-15" dirty="0">
                <a:solidFill>
                  <a:srgbClr val="FFFFFF"/>
                </a:solidFill>
                <a:latin typeface="Calibri Light"/>
                <a:cs typeface="Calibri Light"/>
              </a:rPr>
              <a:t>И</a:t>
            </a:r>
            <a:r>
              <a:rPr sz="2400" b="0" dirty="0">
                <a:solidFill>
                  <a:srgbClr val="FFFFFF"/>
                </a:solidFill>
                <a:latin typeface="Calibri Light"/>
                <a:cs typeface="Calibri Light"/>
              </a:rPr>
              <a:t>Й</a:t>
            </a:r>
            <a:r>
              <a:rPr sz="2400" b="0" spc="-15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400" b="0" dirty="0">
                <a:solidFill>
                  <a:srgbClr val="FFFFFF"/>
                </a:solidFill>
                <a:latin typeface="Calibri Light"/>
                <a:cs typeface="Calibri Light"/>
              </a:rPr>
              <a:t>4</a:t>
            </a:r>
            <a:r>
              <a:rPr sz="2400" b="0" spc="-3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400" b="0" dirty="0">
                <a:solidFill>
                  <a:srgbClr val="FFFFFF"/>
                </a:solidFill>
                <a:latin typeface="Calibri Light"/>
                <a:cs typeface="Calibri Light"/>
              </a:rPr>
              <a:t>.</a:t>
            </a:r>
            <a:r>
              <a:rPr sz="2400" b="0" spc="-5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400" b="0" spc="-20" dirty="0">
                <a:solidFill>
                  <a:srgbClr val="FFFFFF"/>
                </a:solidFill>
                <a:latin typeface="Calibri Light"/>
                <a:cs typeface="Calibri Light"/>
              </a:rPr>
              <a:t>К</a:t>
            </a:r>
            <a:r>
              <a:rPr sz="2400" b="0" spc="-10" dirty="0">
                <a:solidFill>
                  <a:srgbClr val="FFFFFF"/>
                </a:solidFill>
                <a:latin typeface="Calibri Light"/>
                <a:cs typeface="Calibri Light"/>
              </a:rPr>
              <a:t>А</a:t>
            </a:r>
            <a:r>
              <a:rPr sz="2400" b="0" dirty="0">
                <a:solidFill>
                  <a:srgbClr val="FFFFFF"/>
                </a:solidFill>
                <a:latin typeface="Calibri Light"/>
                <a:cs typeface="Calibri Light"/>
              </a:rPr>
              <a:t>Ч</a:t>
            </a:r>
            <a:r>
              <a:rPr sz="2400" b="0" spc="-20" dirty="0">
                <a:solidFill>
                  <a:srgbClr val="FFFFFF"/>
                </a:solidFill>
                <a:latin typeface="Calibri Light"/>
                <a:cs typeface="Calibri Light"/>
              </a:rPr>
              <a:t>Е</a:t>
            </a:r>
            <a:r>
              <a:rPr sz="2400" b="0" spc="-15" dirty="0">
                <a:solidFill>
                  <a:srgbClr val="FFFFFF"/>
                </a:solidFill>
                <a:latin typeface="Calibri Light"/>
                <a:cs typeface="Calibri Light"/>
              </a:rPr>
              <a:t>С</a:t>
            </a:r>
            <a:r>
              <a:rPr sz="2400" b="0" spc="-10" dirty="0">
                <a:solidFill>
                  <a:srgbClr val="FFFFFF"/>
                </a:solidFill>
                <a:latin typeface="Calibri Light"/>
                <a:cs typeface="Calibri Light"/>
              </a:rPr>
              <a:t>Т</a:t>
            </a:r>
            <a:r>
              <a:rPr sz="2400" b="0" spc="-15" dirty="0">
                <a:solidFill>
                  <a:srgbClr val="FFFFFF"/>
                </a:solidFill>
                <a:latin typeface="Calibri Light"/>
                <a:cs typeface="Calibri Light"/>
              </a:rPr>
              <a:t>В</a:t>
            </a:r>
            <a:r>
              <a:rPr sz="2400" b="0" dirty="0">
                <a:solidFill>
                  <a:srgbClr val="FFFFFF"/>
                </a:solidFill>
                <a:latin typeface="Calibri Light"/>
                <a:cs typeface="Calibri Light"/>
              </a:rPr>
              <a:t>О </a:t>
            </a:r>
            <a:r>
              <a:rPr sz="2400" b="0" spc="-18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400" b="0" spc="-30" dirty="0">
                <a:solidFill>
                  <a:srgbClr val="FFFFFF"/>
                </a:solidFill>
                <a:latin typeface="Calibri Light"/>
                <a:cs typeface="Calibri Light"/>
              </a:rPr>
              <a:t>ПИ</a:t>
            </a:r>
            <a:r>
              <a:rPr sz="2400" b="0" spc="-25" dirty="0">
                <a:solidFill>
                  <a:srgbClr val="FFFFFF"/>
                </a:solidFill>
                <a:latin typeface="Calibri Light"/>
                <a:cs typeface="Calibri Light"/>
              </a:rPr>
              <a:t>СЬМЕННО</a:t>
            </a:r>
            <a:r>
              <a:rPr sz="2400" b="0" dirty="0">
                <a:solidFill>
                  <a:srgbClr val="FFFFFF"/>
                </a:solidFill>
                <a:latin typeface="Calibri Light"/>
                <a:cs typeface="Calibri Light"/>
              </a:rPr>
              <a:t>Й </a:t>
            </a:r>
            <a:r>
              <a:rPr sz="2400" b="0" spc="-10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400" b="0" dirty="0">
                <a:solidFill>
                  <a:srgbClr val="FFFFFF"/>
                </a:solidFill>
                <a:latin typeface="Calibri Light"/>
                <a:cs typeface="Calibri Light"/>
              </a:rPr>
              <a:t>Р</a:t>
            </a:r>
            <a:r>
              <a:rPr sz="2400" b="0" spc="5" dirty="0">
                <a:solidFill>
                  <a:srgbClr val="FFFFFF"/>
                </a:solidFill>
                <a:latin typeface="Calibri Light"/>
                <a:cs typeface="Calibri Light"/>
              </a:rPr>
              <a:t>Е</a:t>
            </a:r>
            <a:r>
              <a:rPr sz="2400" b="0" dirty="0">
                <a:solidFill>
                  <a:srgbClr val="FFFFFF"/>
                </a:solidFill>
                <a:latin typeface="Calibri Light"/>
                <a:cs typeface="Calibri Light"/>
              </a:rPr>
              <a:t>ЧИ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3255" y="1213103"/>
            <a:ext cx="8787765" cy="1386840"/>
          </a:xfrm>
          <a:prstGeom prst="rect">
            <a:avLst/>
          </a:prstGeom>
          <a:solidFill>
            <a:srgbClr val="F0F0F0"/>
          </a:solidFill>
        </p:spPr>
        <p:txBody>
          <a:bodyPr vert="horz" wrap="square" lIns="0" tIns="14604" rIns="0" bIns="0" rtlCol="0">
            <a:spAutoFit/>
          </a:bodyPr>
          <a:lstStyle/>
          <a:p>
            <a:pPr marL="149225" algn="just">
              <a:lnSpc>
                <a:spcPct val="100000"/>
              </a:lnSpc>
              <a:spcBef>
                <a:spcPts val="114"/>
              </a:spcBef>
            </a:pPr>
            <a:r>
              <a:rPr sz="2100" b="1" spc="-10" dirty="0">
                <a:solidFill>
                  <a:srgbClr val="344762"/>
                </a:solidFill>
                <a:latin typeface="Calibri"/>
                <a:cs typeface="Calibri"/>
              </a:rPr>
              <a:t>Нацеливает</a:t>
            </a:r>
            <a:r>
              <a:rPr sz="2100" b="1" spc="-8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344762"/>
                </a:solidFill>
                <a:latin typeface="Calibri"/>
                <a:cs typeface="Calibri"/>
              </a:rPr>
              <a:t>на</a:t>
            </a:r>
            <a:r>
              <a:rPr sz="2100" b="1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344762"/>
                </a:solidFill>
                <a:latin typeface="Calibri"/>
                <a:cs typeface="Calibri"/>
              </a:rPr>
              <a:t>проверку</a:t>
            </a:r>
            <a:r>
              <a:rPr sz="2100" b="1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100" b="1" spc="-10" dirty="0">
                <a:solidFill>
                  <a:srgbClr val="344762"/>
                </a:solidFill>
                <a:latin typeface="Calibri"/>
                <a:cs typeface="Calibri"/>
              </a:rPr>
              <a:t>речевого</a:t>
            </a:r>
            <a:r>
              <a:rPr sz="2100" b="1" spc="-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344762"/>
                </a:solidFill>
                <a:latin typeface="Calibri"/>
                <a:cs typeface="Calibri"/>
              </a:rPr>
              <a:t>оформления</a:t>
            </a:r>
            <a:r>
              <a:rPr sz="2100" b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100" b="1" spc="-25" dirty="0">
                <a:solidFill>
                  <a:srgbClr val="344762"/>
                </a:solidFill>
                <a:latin typeface="Calibri"/>
                <a:cs typeface="Calibri"/>
              </a:rPr>
              <a:t>текста</a:t>
            </a:r>
            <a:r>
              <a:rPr sz="2100" b="1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100" b="1" spc="-10" dirty="0">
                <a:solidFill>
                  <a:srgbClr val="344762"/>
                </a:solidFill>
                <a:latin typeface="Calibri"/>
                <a:cs typeface="Calibri"/>
              </a:rPr>
              <a:t>сочинения.</a:t>
            </a:r>
            <a:endParaRPr sz="2100">
              <a:latin typeface="Calibri"/>
              <a:cs typeface="Calibri"/>
            </a:endParaRPr>
          </a:p>
          <a:p>
            <a:pPr marL="91440" marR="69215" algn="just">
              <a:lnSpc>
                <a:spcPct val="100000"/>
              </a:lnSpc>
            </a:pP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«Незачёт» </a:t>
            </a:r>
            <a:r>
              <a:rPr sz="2100" b="1" spc="-10" dirty="0">
                <a:solidFill>
                  <a:srgbClr val="E65E52"/>
                </a:solidFill>
                <a:latin typeface="Calibri"/>
                <a:cs typeface="Calibri"/>
              </a:rPr>
              <a:t>ставится </a:t>
            </a: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при </a:t>
            </a:r>
            <a:r>
              <a:rPr sz="2100" b="1" spc="-10" dirty="0">
                <a:solidFill>
                  <a:srgbClr val="E65E52"/>
                </a:solidFill>
                <a:latin typeface="Calibri"/>
                <a:cs typeface="Calibri"/>
              </a:rPr>
              <a:t>условии, </a:t>
            </a: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если </a:t>
            </a:r>
            <a:r>
              <a:rPr sz="2100" b="1" spc="-20" dirty="0">
                <a:solidFill>
                  <a:srgbClr val="E65E52"/>
                </a:solidFill>
                <a:latin typeface="Calibri"/>
                <a:cs typeface="Calibri"/>
              </a:rPr>
              <a:t>низкое </a:t>
            </a:r>
            <a:r>
              <a:rPr sz="2100" b="1" spc="-15" dirty="0">
                <a:solidFill>
                  <a:srgbClr val="E65E52"/>
                </a:solidFill>
                <a:latin typeface="Calibri"/>
                <a:cs typeface="Calibri"/>
              </a:rPr>
              <a:t>качество </a:t>
            </a:r>
            <a:r>
              <a:rPr sz="2100" b="1" dirty="0">
                <a:solidFill>
                  <a:srgbClr val="E65E52"/>
                </a:solidFill>
                <a:latin typeface="Calibri"/>
                <a:cs typeface="Calibri"/>
              </a:rPr>
              <a:t>речи </a:t>
            </a: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(в </a:t>
            </a:r>
            <a:r>
              <a:rPr sz="2100" b="1" spc="-15" dirty="0">
                <a:solidFill>
                  <a:srgbClr val="E65E52"/>
                </a:solidFill>
                <a:latin typeface="Calibri"/>
                <a:cs typeface="Calibri"/>
              </a:rPr>
              <a:t>том </a:t>
            </a: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числе </a:t>
            </a:r>
            <a:r>
              <a:rPr sz="2100" b="1" dirty="0">
                <a:solidFill>
                  <a:srgbClr val="E65E52"/>
                </a:solidFill>
                <a:latin typeface="Calibri"/>
                <a:cs typeface="Calibri"/>
              </a:rPr>
              <a:t> речевые</a:t>
            </a:r>
            <a:r>
              <a:rPr sz="2100" b="1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E65E52"/>
                </a:solidFill>
                <a:latin typeface="Calibri"/>
                <a:cs typeface="Calibri"/>
              </a:rPr>
              <a:t>ошибки)</a:t>
            </a:r>
            <a:r>
              <a:rPr sz="2100" b="1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spc="-10" dirty="0">
                <a:solidFill>
                  <a:srgbClr val="E65E52"/>
                </a:solidFill>
                <a:latin typeface="Calibri"/>
                <a:cs typeface="Calibri"/>
              </a:rPr>
              <a:t>существенно</a:t>
            </a: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spc="-25" dirty="0">
                <a:solidFill>
                  <a:srgbClr val="E65E52"/>
                </a:solidFill>
                <a:latin typeface="Calibri"/>
                <a:cs typeface="Calibri"/>
              </a:rPr>
              <a:t>затрудняет</a:t>
            </a:r>
            <a:r>
              <a:rPr sz="2100" b="1" spc="42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spc="-10" dirty="0">
                <a:solidFill>
                  <a:srgbClr val="E65E52"/>
                </a:solidFill>
                <a:latin typeface="Calibri"/>
                <a:cs typeface="Calibri"/>
              </a:rPr>
              <a:t>понимание</a:t>
            </a:r>
            <a:r>
              <a:rPr sz="2100" b="1" spc="45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смысла </a:t>
            </a:r>
            <a:r>
              <a:rPr sz="21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spc="-10" dirty="0">
                <a:solidFill>
                  <a:srgbClr val="E65E52"/>
                </a:solidFill>
                <a:latin typeface="Calibri"/>
                <a:cs typeface="Calibri"/>
              </a:rPr>
              <a:t>сочинения.</a:t>
            </a:r>
            <a:r>
              <a:rPr sz="2100" b="1" spc="5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Во</a:t>
            </a:r>
            <a:r>
              <a:rPr sz="2100" b="1" spc="-4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всех</a:t>
            </a:r>
            <a:r>
              <a:rPr sz="2100" b="1" spc="-3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остальных</a:t>
            </a:r>
            <a:r>
              <a:rPr sz="2100" b="1" spc="-7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случаях</a:t>
            </a:r>
            <a:r>
              <a:rPr sz="21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spc="-10" dirty="0">
                <a:solidFill>
                  <a:srgbClr val="E65E52"/>
                </a:solidFill>
                <a:latin typeface="Calibri"/>
                <a:cs typeface="Calibri"/>
              </a:rPr>
              <a:t>выставляется</a:t>
            </a:r>
            <a:r>
              <a:rPr sz="2100" b="1" spc="-8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«зачёт».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8539" y="2630200"/>
            <a:ext cx="8818880" cy="417195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R="539750" algn="ctr">
              <a:lnSpc>
                <a:spcPct val="100000"/>
              </a:lnSpc>
              <a:spcBef>
                <a:spcPts val="800"/>
              </a:spcBef>
            </a:pPr>
            <a:r>
              <a:rPr sz="1800" b="1" u="heavy" spc="-5" dirty="0">
                <a:solidFill>
                  <a:srgbClr val="333D50"/>
                </a:solidFill>
                <a:uFill>
                  <a:solidFill>
                    <a:srgbClr val="333D50"/>
                  </a:solidFill>
                </a:uFill>
                <a:latin typeface="Calibri"/>
                <a:cs typeface="Calibri"/>
              </a:rPr>
              <a:t>ТИПИЧНЫЕ</a:t>
            </a:r>
            <a:r>
              <a:rPr sz="1800" b="1" u="heavy" spc="-80" dirty="0">
                <a:solidFill>
                  <a:srgbClr val="333D50"/>
                </a:solidFill>
                <a:uFill>
                  <a:solidFill>
                    <a:srgbClr val="333D50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spc="-5" dirty="0">
                <a:solidFill>
                  <a:srgbClr val="333D50"/>
                </a:solidFill>
                <a:uFill>
                  <a:solidFill>
                    <a:srgbClr val="333D50"/>
                  </a:solidFill>
                </a:uFill>
                <a:latin typeface="Calibri"/>
                <a:cs typeface="Calibri"/>
              </a:rPr>
              <a:t>ОШИБКИ</a:t>
            </a:r>
            <a:endParaRPr sz="18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20"/>
              </a:spcBef>
              <a:buAutoNum type="arabicParenR"/>
              <a:tabLst>
                <a:tab pos="356870" algn="l"/>
                <a:tab pos="357505" algn="l"/>
              </a:tabLst>
            </a:pP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уп</a:t>
            </a:r>
            <a:r>
              <a:rPr sz="1600" b="1" spc="-15" dirty="0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тре</a:t>
            </a:r>
            <a:r>
              <a:rPr sz="1600" b="1" spc="-30" dirty="0">
                <a:solidFill>
                  <a:srgbClr val="E65E52"/>
                </a:solidFill>
                <a:latin typeface="Calibri"/>
                <a:cs typeface="Calibri"/>
              </a:rPr>
              <a:t>б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ле</a:t>
            </a:r>
            <a:r>
              <a:rPr sz="1600" b="1" dirty="0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ие</a:t>
            </a:r>
            <a:r>
              <a:rPr sz="1600" b="1" spc="-3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сл</a:t>
            </a:r>
            <a:r>
              <a:rPr sz="1600" b="1" dirty="0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ва</a:t>
            </a:r>
            <a:r>
              <a:rPr sz="1600" b="1" spc="-9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sz="1600" b="1" spc="-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sz="1600" b="1" spc="-10" dirty="0">
                <a:solidFill>
                  <a:srgbClr val="E65E52"/>
                </a:solidFill>
                <a:latin typeface="Calibri"/>
                <a:cs typeface="Calibri"/>
              </a:rPr>
              <a:t>евер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ном</a:t>
            </a:r>
            <a:r>
              <a:rPr sz="1600" b="1" spc="-2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з</a:t>
            </a:r>
            <a:r>
              <a:rPr sz="1600" b="1" dirty="0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ач</a:t>
            </a:r>
            <a:r>
              <a:rPr sz="1600" b="1" dirty="0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нии</a:t>
            </a:r>
            <a:r>
              <a:rPr sz="1600" b="1" spc="-6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(«мо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600" spc="-3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ло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г</a:t>
            </a:r>
            <a:r>
              <a:rPr sz="1600" spc="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40" dirty="0">
                <a:solidFill>
                  <a:srgbClr val="344762"/>
                </a:solidFill>
                <a:latin typeface="Calibri"/>
                <a:cs typeface="Calibri"/>
              </a:rPr>
              <a:t>Г</a:t>
            </a:r>
            <a:r>
              <a:rPr sz="1600" spc="-30" dirty="0">
                <a:solidFill>
                  <a:srgbClr val="344762"/>
                </a:solidFill>
                <a:latin typeface="Calibri"/>
                <a:cs typeface="Calibri"/>
              </a:rPr>
              <a:t>рин</a:t>
            </a:r>
            <a:r>
              <a:rPr sz="1600" spc="-35" dirty="0">
                <a:solidFill>
                  <a:srgbClr val="344762"/>
                </a:solidFill>
                <a:latin typeface="Calibri"/>
                <a:cs typeface="Calibri"/>
              </a:rPr>
              <a:t>ё</a:t>
            </a:r>
            <a:r>
              <a:rPr sz="1600" spc="-30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6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Ш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вабрин</a:t>
            </a:r>
            <a:r>
              <a:rPr sz="1600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»);</a:t>
            </a:r>
            <a:endParaRPr sz="1600">
              <a:latin typeface="Calibri"/>
              <a:cs typeface="Calibri"/>
            </a:endParaRPr>
          </a:p>
          <a:p>
            <a:pPr marL="356870" marR="127635" indent="-344805">
              <a:lnSpc>
                <a:spcPct val="100000"/>
              </a:lnSpc>
              <a:spcBef>
                <a:spcPts val="600"/>
              </a:spcBef>
              <a:buAutoNum type="arabicParenR"/>
              <a:tabLst>
                <a:tab pos="356870" algn="l"/>
                <a:tab pos="357505" algn="l"/>
              </a:tabLst>
            </a:pP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нарушение 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лексической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сочетаемости слов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(«литература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пополняет мой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кругозор»,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«доброта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– </a:t>
            </a:r>
            <a:r>
              <a:rPr sz="1600" spc="-3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это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отличное</a:t>
            </a:r>
            <a:r>
              <a:rPr sz="1600" spc="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качество</a:t>
            </a:r>
            <a:r>
              <a:rPr sz="1600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человека,</a:t>
            </a:r>
            <a:r>
              <a:rPr sz="1600" spc="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способное</a:t>
            </a:r>
            <a:r>
              <a:rPr sz="1600" spc="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причинить</a:t>
            </a:r>
            <a:r>
              <a:rPr sz="16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другим</a:t>
            </a:r>
            <a:r>
              <a:rPr sz="1600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много</a:t>
            </a:r>
            <a:r>
              <a:rPr sz="1600" spc="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пользы</a:t>
            </a:r>
            <a:r>
              <a:rPr sz="16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60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положительных</a:t>
            </a:r>
            <a:endParaRPr sz="16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эмоций»);</a:t>
            </a:r>
            <a:endParaRPr sz="16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AutoNum type="arabicParenR" startAt="3"/>
              <a:tabLst>
                <a:tab pos="356870" algn="l"/>
                <a:tab pos="357505" algn="l"/>
              </a:tabLst>
            </a:pPr>
            <a:r>
              <a:rPr sz="1600" b="1" spc="-10" dirty="0">
                <a:solidFill>
                  <a:srgbClr val="E65E52"/>
                </a:solidFill>
                <a:latin typeface="Calibri"/>
                <a:cs typeface="Calibri"/>
              </a:rPr>
              <a:t>пропуск</a:t>
            </a:r>
            <a:r>
              <a:rPr sz="1600" b="1" spc="-3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нужного</a:t>
            </a:r>
            <a:r>
              <a:rPr sz="1600" b="1" spc="-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слова</a:t>
            </a:r>
            <a:r>
              <a:rPr sz="1600" b="1" spc="2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(«писатель</a:t>
            </a:r>
            <a:r>
              <a:rPr sz="1600" spc="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осуждает,</a:t>
            </a:r>
            <a:r>
              <a:rPr sz="16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показывая</a:t>
            </a:r>
            <a:r>
              <a:rPr sz="1600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нам»);</a:t>
            </a:r>
            <a:endParaRPr sz="16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AutoNum type="arabicParenR" startAt="3"/>
              <a:tabLst>
                <a:tab pos="356870" algn="l"/>
                <a:tab pos="357505" algn="l"/>
              </a:tabLst>
            </a:pPr>
            <a:r>
              <a:rPr sz="1600" b="1" u="heavy" spc="-25" dirty="0">
                <a:solidFill>
                  <a:srgbClr val="E65E52"/>
                </a:solidFill>
                <a:uFill>
                  <a:solidFill>
                    <a:srgbClr val="E65E52"/>
                  </a:solidFill>
                </a:uFill>
                <a:latin typeface="Calibri"/>
                <a:cs typeface="Calibri"/>
              </a:rPr>
              <a:t>неудачное</a:t>
            </a:r>
            <a:r>
              <a:rPr sz="1600" b="1" u="heavy" spc="-20" dirty="0">
                <a:solidFill>
                  <a:srgbClr val="E65E52"/>
                </a:solidFill>
                <a:uFill>
                  <a:solidFill>
                    <a:srgbClr val="E65E52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spc="-5" dirty="0">
                <a:solidFill>
                  <a:srgbClr val="E65E52"/>
                </a:solidFill>
                <a:uFill>
                  <a:solidFill>
                    <a:srgbClr val="E65E52"/>
                  </a:solidFill>
                </a:uFill>
                <a:latin typeface="Calibri"/>
                <a:cs typeface="Calibri"/>
              </a:rPr>
              <a:t>употребление</a:t>
            </a:r>
            <a:r>
              <a:rPr sz="1600" b="1" u="heavy" spc="-95" dirty="0">
                <a:solidFill>
                  <a:srgbClr val="E65E52"/>
                </a:solidFill>
                <a:uFill>
                  <a:solidFill>
                    <a:srgbClr val="E65E52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spc="-5" dirty="0">
                <a:solidFill>
                  <a:srgbClr val="E65E52"/>
                </a:solidFill>
                <a:uFill>
                  <a:solidFill>
                    <a:srgbClr val="E65E52"/>
                  </a:solidFill>
                </a:uFill>
                <a:latin typeface="Calibri"/>
                <a:cs typeface="Calibri"/>
              </a:rPr>
              <a:t>местоимений</a:t>
            </a:r>
            <a:r>
              <a:rPr sz="1600" b="1" spc="-4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(«Подруга</a:t>
            </a:r>
            <a:r>
              <a:rPr sz="1600" spc="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всячески</a:t>
            </a:r>
            <a:r>
              <a:rPr sz="1600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поддерживает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Сью.</a:t>
            </a:r>
            <a:r>
              <a:rPr sz="1600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Она…»);</a:t>
            </a:r>
            <a:endParaRPr sz="16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AutoNum type="arabicParenR" startAt="3"/>
              <a:tabLst>
                <a:tab pos="356870" algn="l"/>
                <a:tab pos="357505" algn="l"/>
              </a:tabLst>
            </a:pP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плеоназм</a:t>
            </a:r>
            <a:r>
              <a:rPr sz="1600" b="1" spc="-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(«основной</a:t>
            </a:r>
            <a:r>
              <a:rPr sz="1600" spc="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лейтмотив»),</a:t>
            </a:r>
            <a:r>
              <a:rPr sz="160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тавтология</a:t>
            </a:r>
            <a:r>
              <a:rPr sz="1600" spc="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(«писатель</a:t>
            </a:r>
            <a:r>
              <a:rPr sz="1600" spc="6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ярко</a:t>
            </a:r>
            <a:r>
              <a:rPr sz="1600" spc="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описывает»);</a:t>
            </a:r>
            <a:endParaRPr sz="1600">
              <a:latin typeface="Calibri"/>
              <a:cs typeface="Calibri"/>
            </a:endParaRPr>
          </a:p>
          <a:p>
            <a:pPr marL="356870" marR="802640" indent="-344805">
              <a:lnSpc>
                <a:spcPct val="100000"/>
              </a:lnSpc>
              <a:spcBef>
                <a:spcPts val="600"/>
              </a:spcBef>
              <a:buAutoNum type="arabicParenR" startAt="3"/>
              <a:tabLst>
                <a:tab pos="356870" algn="l"/>
                <a:tab pos="357505" algn="l"/>
              </a:tabLst>
            </a:pP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употребление иностилевой 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лексики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(«Эраст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– 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неплохой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парень»), 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лексики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другой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эпохи </a:t>
            </a:r>
            <a:r>
              <a:rPr sz="1600" spc="-3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45" dirty="0">
                <a:solidFill>
                  <a:srgbClr val="344762"/>
                </a:solidFill>
                <a:latin typeface="Calibri"/>
                <a:cs typeface="Calibri"/>
              </a:rPr>
              <a:t>(«Герасим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ушёл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колхоз»).</a:t>
            </a:r>
            <a:endParaRPr sz="1600">
              <a:latin typeface="Calibri"/>
              <a:cs typeface="Calibri"/>
            </a:endParaRPr>
          </a:p>
          <a:p>
            <a:pPr marL="356870" marR="5080" indent="-344805">
              <a:lnSpc>
                <a:spcPct val="100000"/>
              </a:lnSpc>
              <a:spcBef>
                <a:spcPts val="600"/>
              </a:spcBef>
              <a:buAutoNum type="arabicParenR" startAt="3"/>
              <a:tabLst>
                <a:tab pos="356870" algn="l"/>
                <a:tab pos="357505" algn="l"/>
              </a:tabLst>
            </a:pP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клишированность</a:t>
            </a:r>
            <a:r>
              <a:rPr sz="1600" b="1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речи</a:t>
            </a:r>
            <a:r>
              <a:rPr sz="1600" b="1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(«говоря</a:t>
            </a:r>
            <a:r>
              <a:rPr sz="1600" spc="1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об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этом</a:t>
            </a:r>
            <a:r>
              <a:rPr sz="1600" spc="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не</a:t>
            </a:r>
            <a:r>
              <a:rPr sz="1600" spc="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могу</a:t>
            </a:r>
            <a:r>
              <a:rPr sz="16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не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вспомнить»,</a:t>
            </a:r>
            <a:r>
              <a:rPr sz="1600" spc="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«в</a:t>
            </a:r>
            <a:r>
              <a:rPr sz="16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качестве</a:t>
            </a:r>
            <a:r>
              <a:rPr sz="1600" spc="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первого</a:t>
            </a:r>
            <a:r>
              <a:rPr sz="1600" spc="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аргумента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приведу»,</a:t>
            </a:r>
            <a:r>
              <a:rPr sz="1600" spc="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«тема</a:t>
            </a:r>
            <a:r>
              <a:rPr sz="1600" spc="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роли</a:t>
            </a:r>
            <a:r>
              <a:rPr sz="16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надежды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60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жизни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человека</a:t>
            </a:r>
            <a:r>
              <a:rPr sz="1600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интересовала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600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интересует</a:t>
            </a:r>
            <a:r>
              <a:rPr sz="1600" spc="8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всех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 прогрессивных </a:t>
            </a:r>
            <a:r>
              <a:rPr sz="1600" spc="-3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людей»);</a:t>
            </a:r>
            <a:endParaRPr sz="16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05"/>
              </a:spcBef>
              <a:buAutoNum type="arabicParenR" startAt="3"/>
              <a:tabLst>
                <a:tab pos="356870" algn="l"/>
                <a:tab pos="357505" algn="l"/>
              </a:tabLst>
            </a:pP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ошибки</a:t>
            </a:r>
            <a:r>
              <a:rPr sz="1600" b="1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во</a:t>
            </a:r>
            <a:r>
              <a:rPr sz="1600" b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фраз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600" b="1" spc="-2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л</a:t>
            </a:r>
            <a:r>
              <a:rPr sz="1600" b="1" spc="-1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г</a:t>
            </a:r>
            <a:r>
              <a:rPr sz="1600" b="1" spc="-25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з</a:t>
            </a:r>
            <a:r>
              <a:rPr sz="1600" b="1" spc="-15" dirty="0">
                <a:solidFill>
                  <a:srgbClr val="344762"/>
                </a:solidFill>
                <a:latin typeface="Calibri"/>
                <a:cs typeface="Calibri"/>
              </a:rPr>
              <a:t>ма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х</a:t>
            </a:r>
            <a:r>
              <a:rPr sz="1600" b="1" spc="-9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(«Е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м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у</a:t>
            </a:r>
            <a:r>
              <a:rPr sz="1600" spc="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оберн</a:t>
            </a:r>
            <a:r>
              <a:rPr sz="1600" spc="-70" dirty="0">
                <a:solidFill>
                  <a:srgbClr val="344762"/>
                </a:solidFill>
                <a:latin typeface="Calibri"/>
                <a:cs typeface="Calibri"/>
              </a:rPr>
              <a:t>у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ла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с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ь</a:t>
            </a:r>
            <a:r>
              <a:rPr sz="1600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80" dirty="0">
                <a:solidFill>
                  <a:srgbClr val="344762"/>
                </a:solidFill>
                <a:latin typeface="Calibri"/>
                <a:cs typeface="Calibri"/>
              </a:rPr>
              <a:t>у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д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ч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»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)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23290"/>
          </a:xfrm>
          <a:custGeom>
            <a:avLst/>
            <a:gdLst/>
            <a:ahLst/>
            <a:cxnLst/>
            <a:rect l="l" t="t" r="r" b="b"/>
            <a:pathLst>
              <a:path w="9144000" h="923290">
                <a:moveTo>
                  <a:pt x="9144000" y="0"/>
                </a:moveTo>
                <a:lnTo>
                  <a:pt x="0" y="0"/>
                </a:lnTo>
                <a:lnTo>
                  <a:pt x="0" y="923163"/>
                </a:lnTo>
                <a:lnTo>
                  <a:pt x="9144000" y="923163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59560" y="221106"/>
            <a:ext cx="43605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FFFFFF"/>
                </a:solidFill>
                <a:latin typeface="Calibri"/>
                <a:cs typeface="Calibri"/>
              </a:rPr>
              <a:t>КРИТЕРИЙ</a:t>
            </a:r>
            <a:r>
              <a:rPr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FFFFFF"/>
                </a:solidFill>
                <a:latin typeface="Calibri"/>
                <a:cs typeface="Calibri"/>
              </a:rPr>
              <a:t>5.</a:t>
            </a:r>
            <a:r>
              <a:rPr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pc="-25" dirty="0">
                <a:solidFill>
                  <a:srgbClr val="FFFFFF"/>
                </a:solidFill>
                <a:latin typeface="Calibri"/>
                <a:cs typeface="Calibri"/>
              </a:rPr>
              <a:t>ГРАМОТНОСТЬ</a:t>
            </a:r>
          </a:p>
        </p:txBody>
      </p:sp>
      <p:sp>
        <p:nvSpPr>
          <p:cNvPr id="4" name="object 4"/>
          <p:cNvSpPr/>
          <p:nvPr/>
        </p:nvSpPr>
        <p:spPr>
          <a:xfrm>
            <a:off x="801623" y="2502405"/>
            <a:ext cx="8134984" cy="73025"/>
          </a:xfrm>
          <a:custGeom>
            <a:avLst/>
            <a:gdLst/>
            <a:ahLst/>
            <a:cxnLst/>
            <a:rect l="l" t="t" r="r" b="b"/>
            <a:pathLst>
              <a:path w="8134984" h="73025">
                <a:moveTo>
                  <a:pt x="8134604" y="0"/>
                </a:moveTo>
                <a:lnTo>
                  <a:pt x="0" y="0"/>
                </a:lnTo>
                <a:lnTo>
                  <a:pt x="0" y="72646"/>
                </a:lnTo>
                <a:lnTo>
                  <a:pt x="8134604" y="72646"/>
                </a:lnTo>
                <a:lnTo>
                  <a:pt x="8134604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0" y="5215124"/>
            <a:ext cx="9144000" cy="722630"/>
            <a:chOff x="0" y="5215124"/>
            <a:chExt cx="9144000" cy="722630"/>
          </a:xfrm>
        </p:grpSpPr>
        <p:sp>
          <p:nvSpPr>
            <p:cNvPr id="6" name="object 6"/>
            <p:cNvSpPr/>
            <p:nvPr/>
          </p:nvSpPr>
          <p:spPr>
            <a:xfrm>
              <a:off x="1014983" y="5218172"/>
              <a:ext cx="8129270" cy="73025"/>
            </a:xfrm>
            <a:custGeom>
              <a:avLst/>
              <a:gdLst/>
              <a:ahLst/>
              <a:cxnLst/>
              <a:rect l="l" t="t" r="r" b="b"/>
              <a:pathLst>
                <a:path w="8129270" h="73025">
                  <a:moveTo>
                    <a:pt x="8128761" y="0"/>
                  </a:moveTo>
                  <a:lnTo>
                    <a:pt x="0" y="0"/>
                  </a:lnTo>
                  <a:lnTo>
                    <a:pt x="0" y="72647"/>
                  </a:lnTo>
                  <a:lnTo>
                    <a:pt x="8128761" y="72647"/>
                  </a:lnTo>
                  <a:lnTo>
                    <a:pt x="8128761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5215124"/>
              <a:ext cx="1027430" cy="73025"/>
            </a:xfrm>
            <a:custGeom>
              <a:avLst/>
              <a:gdLst/>
              <a:ahLst/>
              <a:cxnLst/>
              <a:rect l="l" t="t" r="r" b="b"/>
              <a:pathLst>
                <a:path w="1027430" h="73025">
                  <a:moveTo>
                    <a:pt x="1026922" y="0"/>
                  </a:moveTo>
                  <a:lnTo>
                    <a:pt x="0" y="0"/>
                  </a:lnTo>
                  <a:lnTo>
                    <a:pt x="0" y="72647"/>
                  </a:lnTo>
                  <a:lnTo>
                    <a:pt x="1026922" y="72647"/>
                  </a:lnTo>
                  <a:lnTo>
                    <a:pt x="10269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44779" y="5286756"/>
              <a:ext cx="8787130" cy="646430"/>
            </a:xfrm>
            <a:custGeom>
              <a:avLst/>
              <a:gdLst/>
              <a:ahLst/>
              <a:cxnLst/>
              <a:rect l="l" t="t" r="r" b="b"/>
              <a:pathLst>
                <a:path w="8787130" h="646429">
                  <a:moveTo>
                    <a:pt x="8787003" y="0"/>
                  </a:moveTo>
                  <a:lnTo>
                    <a:pt x="0" y="0"/>
                  </a:lnTo>
                  <a:lnTo>
                    <a:pt x="0" y="645922"/>
                  </a:lnTo>
                  <a:lnTo>
                    <a:pt x="8787003" y="645922"/>
                  </a:lnTo>
                  <a:lnTo>
                    <a:pt x="8787003" y="0"/>
                  </a:lnTo>
                  <a:close/>
                </a:path>
              </a:pathLst>
            </a:custGeom>
            <a:solidFill>
              <a:srgbClr val="F8D9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44779" y="5286756"/>
              <a:ext cx="8787130" cy="646430"/>
            </a:xfrm>
            <a:custGeom>
              <a:avLst/>
              <a:gdLst/>
              <a:ahLst/>
              <a:cxnLst/>
              <a:rect l="l" t="t" r="r" b="b"/>
              <a:pathLst>
                <a:path w="8787130" h="646429">
                  <a:moveTo>
                    <a:pt x="0" y="645922"/>
                  </a:moveTo>
                  <a:lnTo>
                    <a:pt x="8787003" y="645922"/>
                  </a:lnTo>
                  <a:lnTo>
                    <a:pt x="8787003" y="0"/>
                  </a:lnTo>
                  <a:lnTo>
                    <a:pt x="0" y="0"/>
                  </a:lnTo>
                  <a:lnTo>
                    <a:pt x="0" y="645922"/>
                  </a:lnTo>
                  <a:close/>
                </a:path>
              </a:pathLst>
            </a:custGeom>
            <a:ln w="9144">
              <a:solidFill>
                <a:srgbClr val="3447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21081" y="1144015"/>
            <a:ext cx="5969635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25" dirty="0">
                <a:solidFill>
                  <a:srgbClr val="344762"/>
                </a:solidFill>
                <a:latin typeface="Calibri"/>
                <a:cs typeface="Calibri"/>
              </a:rPr>
              <a:t>Оценка</a:t>
            </a:r>
            <a:r>
              <a:rPr sz="2000" b="1" spc="-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грамотности</a:t>
            </a:r>
            <a:r>
              <a:rPr sz="2000" b="1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участника.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spc="-15" dirty="0">
                <a:solidFill>
                  <a:srgbClr val="E65E52"/>
                </a:solidFill>
                <a:latin typeface="Calibri"/>
                <a:cs typeface="Calibri"/>
              </a:rPr>
              <a:t>«Незачёт»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E65E52"/>
                </a:solidFill>
                <a:latin typeface="Calibri"/>
                <a:cs typeface="Calibri"/>
              </a:rPr>
              <a:t>ставится,</a:t>
            </a:r>
            <a:r>
              <a:rPr sz="2000" b="1" spc="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если</a:t>
            </a:r>
            <a:r>
              <a:rPr sz="2000" b="1" spc="-4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на</a:t>
            </a:r>
            <a:r>
              <a:rPr sz="2000" b="1" spc="-3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E65E52"/>
                </a:solidFill>
                <a:latin typeface="Calibri"/>
                <a:cs typeface="Calibri"/>
              </a:rPr>
              <a:t>100</a:t>
            </a:r>
            <a:r>
              <a:rPr sz="2000" b="1" spc="-2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E65E52"/>
                </a:solidFill>
                <a:latin typeface="Calibri"/>
                <a:cs typeface="Calibri"/>
              </a:rPr>
              <a:t>слов</a:t>
            </a:r>
            <a:endParaRPr sz="2000">
              <a:latin typeface="Calibri"/>
              <a:cs typeface="Calibri"/>
            </a:endParaRPr>
          </a:p>
          <a:p>
            <a:pPr marL="12700" marR="5080" indent="57785">
              <a:lnSpc>
                <a:spcPct val="100000"/>
              </a:lnSpc>
            </a:pPr>
            <a:r>
              <a:rPr sz="2000" b="1" dirty="0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sz="2000" b="1" spc="-2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E65E52"/>
                </a:solidFill>
                <a:latin typeface="Calibri"/>
                <a:cs typeface="Calibri"/>
              </a:rPr>
              <a:t>среднем</a:t>
            </a:r>
            <a:r>
              <a:rPr sz="2000" b="1" spc="-35" dirty="0">
                <a:solidFill>
                  <a:srgbClr val="E65E52"/>
                </a:solidFill>
                <a:latin typeface="Calibri"/>
                <a:cs typeface="Calibri"/>
              </a:rPr>
              <a:t> приходится</a:t>
            </a:r>
            <a:r>
              <a:rPr sz="2000" b="1" spc="7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sz="2000" b="1" spc="42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E65E52"/>
                </a:solidFill>
                <a:latin typeface="Calibri"/>
                <a:cs typeface="Calibri"/>
              </a:rPr>
              <a:t>сумме</a:t>
            </a:r>
            <a:r>
              <a:rPr sz="2000" b="1" spc="2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E65E52"/>
                </a:solidFill>
                <a:latin typeface="Calibri"/>
                <a:cs typeface="Calibri"/>
              </a:rPr>
              <a:t>более</a:t>
            </a:r>
            <a:r>
              <a:rPr sz="2000" b="1" spc="-3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пяти</a:t>
            </a:r>
            <a:r>
              <a:rPr sz="20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ошибок: 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E65E52"/>
                </a:solidFill>
                <a:latin typeface="Calibri"/>
                <a:cs typeface="Calibri"/>
              </a:rPr>
              <a:t>грамматических,</a:t>
            </a:r>
            <a:r>
              <a:rPr sz="2000" b="1" spc="4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орфографических,</a:t>
            </a:r>
            <a:r>
              <a:rPr sz="2000" b="1" spc="-2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E65E52"/>
                </a:solidFill>
                <a:latin typeface="Calibri"/>
                <a:cs typeface="Calibri"/>
              </a:rPr>
              <a:t>пунктуационных.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50"/>
              </a:lnSpc>
              <a:spcBef>
                <a:spcPts val="100"/>
              </a:spcBef>
            </a:pPr>
            <a:r>
              <a:rPr spc="-15" dirty="0"/>
              <a:t>Количество</a:t>
            </a:r>
            <a:r>
              <a:rPr spc="-40" dirty="0"/>
              <a:t> </a:t>
            </a:r>
            <a:r>
              <a:rPr spc="-15" dirty="0"/>
              <a:t>возможных</a:t>
            </a:r>
            <a:r>
              <a:rPr spc="-5" dirty="0"/>
              <a:t> </a:t>
            </a:r>
            <a:r>
              <a:rPr dirty="0"/>
              <a:t>ошибок</a:t>
            </a:r>
            <a:r>
              <a:rPr spc="-15" dirty="0"/>
              <a:t> </a:t>
            </a:r>
            <a:r>
              <a:rPr spc="-20" dirty="0"/>
              <a:t>определяется</a:t>
            </a:r>
            <a:r>
              <a:rPr spc="10" dirty="0"/>
              <a:t> </a:t>
            </a:r>
            <a:r>
              <a:rPr spc="-5" dirty="0"/>
              <a:t>по</a:t>
            </a:r>
            <a:r>
              <a:rPr spc="-15" dirty="0"/>
              <a:t> формуле:</a:t>
            </a:r>
          </a:p>
          <a:p>
            <a:pPr marL="12700">
              <a:lnSpc>
                <a:spcPts val="2150"/>
              </a:lnSpc>
            </a:pPr>
            <a:r>
              <a:rPr dirty="0">
                <a:solidFill>
                  <a:srgbClr val="E65E52"/>
                </a:solidFill>
              </a:rPr>
              <a:t>О</a:t>
            </a:r>
            <a:r>
              <a:rPr spc="-35" dirty="0">
                <a:solidFill>
                  <a:srgbClr val="E65E52"/>
                </a:solidFill>
              </a:rPr>
              <a:t> </a:t>
            </a:r>
            <a:r>
              <a:rPr dirty="0">
                <a:solidFill>
                  <a:srgbClr val="E65E52"/>
                </a:solidFill>
              </a:rPr>
              <a:t>=</a:t>
            </a:r>
            <a:r>
              <a:rPr spc="-35" dirty="0">
                <a:solidFill>
                  <a:srgbClr val="E65E52"/>
                </a:solidFill>
              </a:rPr>
              <a:t> </a:t>
            </a:r>
            <a:r>
              <a:rPr spc="-25" dirty="0">
                <a:solidFill>
                  <a:srgbClr val="E65E52"/>
                </a:solidFill>
              </a:rPr>
              <a:t>Кс</a:t>
            </a:r>
            <a:r>
              <a:rPr spc="-20" dirty="0">
                <a:solidFill>
                  <a:srgbClr val="E65E52"/>
                </a:solidFill>
              </a:rPr>
              <a:t> </a:t>
            </a:r>
            <a:r>
              <a:rPr b="0" dirty="0">
                <a:solidFill>
                  <a:srgbClr val="E65E52"/>
                </a:solidFill>
                <a:latin typeface="Cambria Math"/>
                <a:cs typeface="Cambria Math"/>
              </a:rPr>
              <a:t>⨯</a:t>
            </a:r>
            <a:r>
              <a:rPr dirty="0">
                <a:solidFill>
                  <a:srgbClr val="E65E52"/>
                </a:solidFill>
              </a:rPr>
              <a:t>0,05</a:t>
            </a:r>
            <a:r>
              <a:rPr spc="-30" dirty="0">
                <a:solidFill>
                  <a:srgbClr val="E65E52"/>
                </a:solidFill>
              </a:rPr>
              <a:t> </a:t>
            </a:r>
            <a:r>
              <a:rPr b="0" dirty="0">
                <a:latin typeface="Calibri"/>
                <a:cs typeface="Calibri"/>
              </a:rPr>
              <a:t>,</a:t>
            </a:r>
            <a:r>
              <a:rPr b="0" spc="-30" dirty="0">
                <a:latin typeface="Calibri"/>
                <a:cs typeface="Calibri"/>
              </a:rPr>
              <a:t> где:</a:t>
            </a:r>
          </a:p>
          <a:p>
            <a:pPr marL="12700" marR="2073910">
              <a:lnSpc>
                <a:spcPct val="102200"/>
              </a:lnSpc>
              <a:spcBef>
                <a:spcPts val="85"/>
              </a:spcBef>
            </a:pPr>
            <a:r>
              <a:rPr b="0" dirty="0">
                <a:latin typeface="Calibri"/>
                <a:cs typeface="Calibri"/>
              </a:rPr>
              <a:t>О</a:t>
            </a:r>
            <a:r>
              <a:rPr b="0" spc="-1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–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spc="-15" dirty="0">
                <a:latin typeface="Calibri"/>
                <a:cs typeface="Calibri"/>
              </a:rPr>
              <a:t>количество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возможных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ошибок</a:t>
            </a:r>
            <a:r>
              <a:rPr b="0" spc="2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для</a:t>
            </a:r>
            <a:r>
              <a:rPr b="0" spc="-4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«зачета»; </a:t>
            </a:r>
            <a:r>
              <a:rPr b="0" spc="-395" dirty="0">
                <a:latin typeface="Calibri"/>
                <a:cs typeface="Calibri"/>
              </a:rPr>
              <a:t> </a:t>
            </a:r>
            <a:r>
              <a:rPr b="0" spc="-15" dirty="0">
                <a:latin typeface="Calibri"/>
                <a:cs typeface="Calibri"/>
              </a:rPr>
              <a:t>Кс</a:t>
            </a:r>
            <a:r>
              <a:rPr b="0" spc="-2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–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количество</a:t>
            </a:r>
            <a:r>
              <a:rPr b="0" spc="-6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слов</a:t>
            </a:r>
            <a:r>
              <a:rPr b="0" spc="-1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в</a:t>
            </a:r>
            <a:r>
              <a:rPr b="0" spc="-1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итоговом</a:t>
            </a:r>
            <a:r>
              <a:rPr b="0" spc="-1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сочинении;</a:t>
            </a:r>
          </a:p>
          <a:p>
            <a:pPr marL="12700" marR="1963420">
              <a:lnSpc>
                <a:spcPct val="100000"/>
              </a:lnSpc>
              <a:spcBef>
                <a:spcPts val="10"/>
              </a:spcBef>
            </a:pPr>
            <a:r>
              <a:rPr b="0" spc="-5" dirty="0">
                <a:latin typeface="Calibri"/>
                <a:cs typeface="Calibri"/>
              </a:rPr>
              <a:t>0,05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–</a:t>
            </a:r>
            <a:r>
              <a:rPr b="0" spc="2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значение по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spc="-15" dirty="0">
                <a:latin typeface="Calibri"/>
                <a:cs typeface="Calibri"/>
              </a:rPr>
              <a:t>количеству</a:t>
            </a:r>
            <a:r>
              <a:rPr b="0" spc="-5" dirty="0">
                <a:latin typeface="Calibri"/>
                <a:cs typeface="Calibri"/>
              </a:rPr>
              <a:t> возможных</a:t>
            </a:r>
            <a:r>
              <a:rPr b="0" spc="-2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ошибок </a:t>
            </a:r>
            <a:r>
              <a:rPr b="0" spc="-39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(более</a:t>
            </a:r>
            <a:r>
              <a:rPr b="0" spc="-5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5</a:t>
            </a:r>
            <a:r>
              <a:rPr b="0" spc="2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ошибок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на</a:t>
            </a:r>
            <a:r>
              <a:rPr b="0" spc="2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100</a:t>
            </a:r>
            <a:r>
              <a:rPr b="0" spc="-1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слов).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b="0" spc="-5" dirty="0">
                <a:latin typeface="Calibri"/>
                <a:cs typeface="Calibri"/>
              </a:rPr>
              <a:t>Например:</a:t>
            </a:r>
            <a:r>
              <a:rPr b="0" spc="-1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в </a:t>
            </a:r>
            <a:r>
              <a:rPr b="0" spc="-5" dirty="0">
                <a:latin typeface="Calibri"/>
                <a:cs typeface="Calibri"/>
              </a:rPr>
              <a:t>сочинении</a:t>
            </a:r>
            <a:r>
              <a:rPr b="0" spc="4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300 </a:t>
            </a:r>
            <a:r>
              <a:rPr b="0" spc="-5" dirty="0">
                <a:latin typeface="Calibri"/>
                <a:cs typeface="Calibri"/>
              </a:rPr>
              <a:t>слов </a:t>
            </a:r>
            <a:r>
              <a:rPr b="0" spc="-15" dirty="0">
                <a:latin typeface="Calibri"/>
                <a:cs typeface="Calibri"/>
              </a:rPr>
              <a:t>(Кс</a:t>
            </a:r>
            <a:r>
              <a:rPr b="0" spc="-2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).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15" dirty="0">
                <a:latin typeface="Calibri"/>
                <a:cs typeface="Calibri"/>
              </a:rPr>
              <a:t>Количество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возможных</a:t>
            </a:r>
            <a:r>
              <a:rPr b="0" spc="4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ошибок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396733" y="4301108"/>
            <a:ext cx="12750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800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= </a:t>
            </a:r>
            <a:r>
              <a:rPr sz="1800" spc="-70" dirty="0">
                <a:solidFill>
                  <a:srgbClr val="344762"/>
                </a:solidFill>
                <a:latin typeface="Calibri"/>
                <a:cs typeface="Calibri"/>
              </a:rPr>
              <a:t>К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с</a:t>
            </a:r>
            <a:r>
              <a:rPr sz="1800" spc="-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762"/>
                </a:solidFill>
                <a:latin typeface="Cambria Math"/>
                <a:cs typeface="Cambria Math"/>
              </a:rPr>
              <a:t>⨯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0</a:t>
            </a:r>
            <a:r>
              <a:rPr sz="1800" spc="-10" dirty="0">
                <a:solidFill>
                  <a:srgbClr val="344762"/>
                </a:solidFill>
                <a:latin typeface="Calibri"/>
                <a:cs typeface="Calibri"/>
              </a:rPr>
              <a:t>,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05,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9352" y="4569079"/>
            <a:ext cx="8778240" cy="131508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83820" marR="788035">
              <a:lnSpc>
                <a:spcPct val="101699"/>
              </a:lnSpc>
              <a:spcBef>
                <a:spcPts val="60"/>
              </a:spcBef>
            </a:pPr>
            <a:r>
              <a:rPr sz="1800" spc="-20" dirty="0">
                <a:solidFill>
                  <a:srgbClr val="344762"/>
                </a:solidFill>
                <a:latin typeface="Calibri"/>
                <a:cs typeface="Calibri"/>
              </a:rPr>
              <a:t>то</a:t>
            </a:r>
            <a:r>
              <a:rPr sz="1800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есть</a:t>
            </a:r>
            <a:r>
              <a:rPr sz="180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300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762"/>
                </a:solidFill>
                <a:latin typeface="Cambria Math"/>
                <a:cs typeface="Cambria Math"/>
              </a:rPr>
              <a:t>⨯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0,05=15</a:t>
            </a:r>
            <a:r>
              <a:rPr sz="1800" spc="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(если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в </a:t>
            </a:r>
            <a:r>
              <a:rPr sz="1800" spc="-40" dirty="0">
                <a:solidFill>
                  <a:srgbClr val="344762"/>
                </a:solidFill>
                <a:latin typeface="Calibri"/>
                <a:cs typeface="Calibri"/>
              </a:rPr>
              <a:t>результате</a:t>
            </a:r>
            <a:r>
              <a:rPr sz="1800" spc="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44762"/>
                </a:solidFill>
                <a:latin typeface="Calibri"/>
                <a:cs typeface="Calibri"/>
              </a:rPr>
              <a:t>получается</a:t>
            </a:r>
            <a:r>
              <a:rPr sz="1800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дробное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число,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применяются </a:t>
            </a:r>
            <a:r>
              <a:rPr sz="1800" spc="-39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правила</a:t>
            </a:r>
            <a:r>
              <a:rPr sz="1800" spc="-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344762"/>
                </a:solidFill>
                <a:latin typeface="Calibri"/>
                <a:cs typeface="Calibri"/>
              </a:rPr>
              <a:t>округления)</a:t>
            </a:r>
            <a:endParaRPr sz="1800">
              <a:latin typeface="Calibri"/>
              <a:cs typeface="Calibri"/>
            </a:endParaRPr>
          </a:p>
          <a:p>
            <a:pPr marL="83820" marR="557530">
              <a:lnSpc>
                <a:spcPct val="100000"/>
              </a:lnSpc>
              <a:spcBef>
                <a:spcPts val="1480"/>
              </a:spcBef>
            </a:pP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Разрешается </a:t>
            </a:r>
            <a:r>
              <a:rPr sz="1800" spc="-10" dirty="0">
                <a:solidFill>
                  <a:srgbClr val="344762"/>
                </a:solidFill>
                <a:latin typeface="Calibri"/>
                <a:cs typeface="Calibri"/>
              </a:rPr>
              <a:t>пользоваться </a:t>
            </a:r>
            <a:r>
              <a:rPr sz="1800" b="1" spc="-10" dirty="0">
                <a:solidFill>
                  <a:srgbClr val="E65E52"/>
                </a:solidFill>
                <a:latin typeface="Calibri"/>
                <a:cs typeface="Calibri"/>
              </a:rPr>
              <a:t>орфографическими словарями</a:t>
            </a:r>
            <a:r>
              <a:rPr sz="1800" spc="-10" dirty="0">
                <a:solidFill>
                  <a:srgbClr val="344762"/>
                </a:solidFill>
                <a:latin typeface="Calibri"/>
                <a:cs typeface="Calibri"/>
              </a:rPr>
              <a:t>,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выданными </a:t>
            </a:r>
            <a:r>
              <a:rPr sz="1800" spc="-10" dirty="0">
                <a:solidFill>
                  <a:srgbClr val="344762"/>
                </a:solidFill>
                <a:latin typeface="Calibri"/>
                <a:cs typeface="Calibri"/>
              </a:rPr>
              <a:t>Комиссией </a:t>
            </a:r>
            <a:r>
              <a:rPr sz="1800" spc="-39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по</a:t>
            </a:r>
            <a:r>
              <a:rPr sz="1800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344762"/>
                </a:solidFill>
                <a:latin typeface="Calibri"/>
                <a:cs typeface="Calibri"/>
              </a:rPr>
              <a:t>проведению</a:t>
            </a:r>
            <a:r>
              <a:rPr sz="1800" spc="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344762"/>
                </a:solidFill>
                <a:latin typeface="Calibri"/>
                <a:cs typeface="Calibri"/>
              </a:rPr>
              <a:t>итогового</a:t>
            </a:r>
            <a:r>
              <a:rPr sz="18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сочинения.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40207" y="6068567"/>
            <a:ext cx="8723630" cy="318770"/>
            <a:chOff x="140207" y="6068567"/>
            <a:chExt cx="8723630" cy="318770"/>
          </a:xfrm>
        </p:grpSpPr>
        <p:sp>
          <p:nvSpPr>
            <p:cNvPr id="15" name="object 15"/>
            <p:cNvSpPr/>
            <p:nvPr/>
          </p:nvSpPr>
          <p:spPr>
            <a:xfrm>
              <a:off x="144779" y="6073139"/>
              <a:ext cx="8714740" cy="309880"/>
            </a:xfrm>
            <a:custGeom>
              <a:avLst/>
              <a:gdLst/>
              <a:ahLst/>
              <a:cxnLst/>
              <a:rect l="l" t="t" r="r" b="b"/>
              <a:pathLst>
                <a:path w="8714740" h="309879">
                  <a:moveTo>
                    <a:pt x="8714232" y="0"/>
                  </a:moveTo>
                  <a:lnTo>
                    <a:pt x="0" y="0"/>
                  </a:lnTo>
                  <a:lnTo>
                    <a:pt x="0" y="309372"/>
                  </a:lnTo>
                  <a:lnTo>
                    <a:pt x="8714232" y="309372"/>
                  </a:lnTo>
                  <a:lnTo>
                    <a:pt x="8714232" y="0"/>
                  </a:lnTo>
                  <a:close/>
                </a:path>
              </a:pathLst>
            </a:custGeom>
            <a:solidFill>
              <a:srgbClr val="F7CC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44779" y="6073139"/>
              <a:ext cx="8714740" cy="309880"/>
            </a:xfrm>
            <a:custGeom>
              <a:avLst/>
              <a:gdLst/>
              <a:ahLst/>
              <a:cxnLst/>
              <a:rect l="l" t="t" r="r" b="b"/>
              <a:pathLst>
                <a:path w="8714740" h="309879">
                  <a:moveTo>
                    <a:pt x="0" y="309372"/>
                  </a:moveTo>
                  <a:lnTo>
                    <a:pt x="8714232" y="309372"/>
                  </a:lnTo>
                  <a:lnTo>
                    <a:pt x="8714232" y="0"/>
                  </a:lnTo>
                  <a:lnTo>
                    <a:pt x="0" y="0"/>
                  </a:lnTo>
                  <a:lnTo>
                    <a:pt x="0" y="309372"/>
                  </a:lnTo>
                  <a:close/>
                </a:path>
              </a:pathLst>
            </a:custGeom>
            <a:ln w="9144">
              <a:solidFill>
                <a:srgbClr val="3447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626110" marR="5080">
              <a:lnSpc>
                <a:spcPts val="3000"/>
              </a:lnSpc>
              <a:spcBef>
                <a:spcPts val="495"/>
              </a:spcBef>
            </a:pPr>
            <a:r>
              <a:rPr spc="-10" dirty="0"/>
              <a:t>Структура</a:t>
            </a:r>
            <a:r>
              <a:rPr spc="-100" dirty="0"/>
              <a:t> </a:t>
            </a:r>
            <a:r>
              <a:rPr spc="-5" dirty="0"/>
              <a:t>закрытого</a:t>
            </a:r>
            <a:r>
              <a:rPr spc="-105" dirty="0"/>
              <a:t> </a:t>
            </a:r>
            <a:r>
              <a:rPr spc="-5" dirty="0"/>
              <a:t>банка</a:t>
            </a:r>
            <a:r>
              <a:rPr spc="-40" dirty="0"/>
              <a:t> </a:t>
            </a:r>
            <a:r>
              <a:rPr spc="-5" dirty="0"/>
              <a:t>тем </a:t>
            </a:r>
            <a:r>
              <a:rPr spc="-695" dirty="0"/>
              <a:t> </a:t>
            </a:r>
            <a:r>
              <a:rPr spc="-5" dirty="0"/>
              <a:t>итогового</a:t>
            </a:r>
            <a:r>
              <a:rPr spc="-90" dirty="0"/>
              <a:t> </a:t>
            </a:r>
            <a:r>
              <a:rPr spc="-10" dirty="0"/>
              <a:t>сочинения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1213103"/>
            <a:ext cx="9144000" cy="572770"/>
          </a:xfrm>
          <a:custGeom>
            <a:avLst/>
            <a:gdLst/>
            <a:ahLst/>
            <a:cxnLst/>
            <a:rect l="l" t="t" r="r" b="b"/>
            <a:pathLst>
              <a:path w="9144000" h="572769">
                <a:moveTo>
                  <a:pt x="9144000" y="0"/>
                </a:moveTo>
                <a:lnTo>
                  <a:pt x="0" y="0"/>
                </a:lnTo>
                <a:lnTo>
                  <a:pt x="0" y="572643"/>
                </a:lnTo>
                <a:lnTo>
                  <a:pt x="9144000" y="572643"/>
                </a:lnTo>
                <a:lnTo>
                  <a:pt x="9144000" y="0"/>
                </a:lnTo>
                <a:close/>
              </a:path>
            </a:pathLst>
          </a:custGeom>
          <a:solidFill>
            <a:srgbClr val="4868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64337" y="2164207"/>
            <a:ext cx="795782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Разделы</a:t>
            </a:r>
            <a:r>
              <a:rPr sz="1800" spc="-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6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подразделы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1F5F"/>
                </a:solidFill>
                <a:latin typeface="Georgia"/>
                <a:cs typeface="Georgia"/>
              </a:rPr>
              <a:t>1</a:t>
            </a:r>
            <a:r>
              <a:rPr sz="1800" b="1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Georgia"/>
                <a:cs typeface="Georgia"/>
              </a:rPr>
              <a:t>Духовно-нравственные</a:t>
            </a:r>
            <a:r>
              <a:rPr sz="1800" b="1" spc="-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Georgia"/>
                <a:cs typeface="Georgia"/>
              </a:rPr>
              <a:t>ориентиры в</a:t>
            </a:r>
            <a:r>
              <a:rPr sz="1800" b="1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Georgia"/>
                <a:cs typeface="Georgia"/>
              </a:rPr>
              <a:t>жизни</a:t>
            </a:r>
            <a:r>
              <a:rPr sz="1800" b="1" spc="-5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endParaRPr sz="1800">
              <a:latin typeface="Georgia"/>
              <a:cs typeface="Georgia"/>
            </a:endParaRPr>
          </a:p>
          <a:p>
            <a:pPr marL="445134" indent="-433070">
              <a:lnSpc>
                <a:spcPct val="100000"/>
              </a:lnSpc>
              <a:buAutoNum type="arabicPeriod"/>
              <a:tabLst>
                <a:tab pos="445134" algn="l"/>
                <a:tab pos="445770" algn="l"/>
              </a:tabLst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Внутренний</a:t>
            </a:r>
            <a:r>
              <a:rPr sz="1800" spc="-5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мир</a:t>
            </a:r>
            <a:r>
              <a:rPr sz="1800" spc="-3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его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личностные</a:t>
            </a:r>
            <a:r>
              <a:rPr sz="1800" spc="-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качества.</a:t>
            </a:r>
            <a:endParaRPr sz="1800">
              <a:latin typeface="Georgia"/>
              <a:cs typeface="Georgia"/>
            </a:endParaRPr>
          </a:p>
          <a:p>
            <a:pPr marL="472440" indent="-460375">
              <a:lnSpc>
                <a:spcPct val="100000"/>
              </a:lnSpc>
              <a:buAutoNum type="arabicPeriod"/>
              <a:tabLst>
                <a:tab pos="472440" algn="l"/>
                <a:tab pos="473075" algn="l"/>
              </a:tabLst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Отношение</a:t>
            </a:r>
            <a:r>
              <a:rPr sz="1800" spc="-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r>
              <a:rPr sz="1800" spc="6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к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другому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человеку</a:t>
            </a:r>
            <a:r>
              <a:rPr sz="1800" spc="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(окружению),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нравственные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4337" y="3262376"/>
            <a:ext cx="33147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идеалы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3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выбор</a:t>
            </a:r>
            <a:r>
              <a:rPr sz="1800" spc="-6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между</a:t>
            </a:r>
            <a:r>
              <a:rPr sz="1800" spc="-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добром</a:t>
            </a:r>
            <a:r>
              <a:rPr sz="1800" spc="-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злом.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4337" y="3810711"/>
            <a:ext cx="43688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2440" indent="-460375">
              <a:lnSpc>
                <a:spcPct val="100000"/>
              </a:lnSpc>
              <a:spcBef>
                <a:spcPts val="100"/>
              </a:spcBef>
              <a:buAutoNum type="arabicPeriod" startAt="3"/>
              <a:tabLst>
                <a:tab pos="472440" algn="l"/>
                <a:tab pos="473075" algn="l"/>
              </a:tabLst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Познание</a:t>
            </a:r>
            <a:r>
              <a:rPr sz="1800" spc="-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человеком</a:t>
            </a:r>
            <a:r>
              <a:rPr sz="1800" spc="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самого</a:t>
            </a:r>
            <a:r>
              <a:rPr sz="1800" spc="-3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себя.</a:t>
            </a:r>
            <a:endParaRPr sz="1800">
              <a:latin typeface="Georgia"/>
              <a:cs typeface="Georgia"/>
            </a:endParaRPr>
          </a:p>
          <a:p>
            <a:pPr marL="475615" indent="-463550">
              <a:lnSpc>
                <a:spcPct val="100000"/>
              </a:lnSpc>
              <a:spcBef>
                <a:spcPts val="5"/>
              </a:spcBef>
              <a:buAutoNum type="arabicPeriod" startAt="3"/>
              <a:tabLst>
                <a:tab pos="475615" algn="l"/>
                <a:tab pos="476250" algn="l"/>
              </a:tabLst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Свобода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 человека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ее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ограничения.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4337" y="4359909"/>
            <a:ext cx="60045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1F5F"/>
                </a:solidFill>
                <a:latin typeface="Georgia"/>
                <a:cs typeface="Georgia"/>
              </a:rPr>
              <a:t>2</a:t>
            </a:r>
            <a:r>
              <a:rPr sz="1800" b="1" spc="4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spc="-15" dirty="0">
                <a:solidFill>
                  <a:srgbClr val="001F5F"/>
                </a:solidFill>
                <a:latin typeface="Georgia"/>
                <a:cs typeface="Georgia"/>
              </a:rPr>
              <a:t>Семья,</a:t>
            </a:r>
            <a:r>
              <a:rPr sz="1800" b="1" dirty="0">
                <a:solidFill>
                  <a:srgbClr val="001F5F"/>
                </a:solidFill>
                <a:latin typeface="Georgia"/>
                <a:cs typeface="Georgia"/>
              </a:rPr>
              <a:t> общество,</a:t>
            </a:r>
            <a:r>
              <a:rPr sz="1800" b="1" spc="-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Georgia"/>
                <a:cs typeface="Georgia"/>
              </a:rPr>
              <a:t>Отечество </a:t>
            </a:r>
            <a:r>
              <a:rPr sz="1800" b="1" dirty="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sz="1800" b="1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Georgia"/>
                <a:cs typeface="Georgia"/>
              </a:rPr>
              <a:t>жизни</a:t>
            </a:r>
            <a:r>
              <a:rPr sz="1800" b="1" spc="-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4337" y="4634229"/>
            <a:ext cx="627697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2440" indent="-46037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72440" algn="l"/>
                <a:tab pos="473075" algn="l"/>
              </a:tabLst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Семья,</a:t>
            </a:r>
            <a:r>
              <a:rPr sz="1800" spc="-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род;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семейные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ценности</a:t>
            </a:r>
            <a:r>
              <a:rPr sz="1800" spc="-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 традиции.</a:t>
            </a:r>
            <a:endParaRPr sz="1800">
              <a:latin typeface="Georgia"/>
              <a:cs typeface="Georgia"/>
            </a:endParaRPr>
          </a:p>
          <a:p>
            <a:pPr marL="500380" indent="-487680">
              <a:lnSpc>
                <a:spcPct val="100000"/>
              </a:lnSpc>
              <a:buAutoNum type="arabicPeriod"/>
              <a:tabLst>
                <a:tab pos="499745" algn="l"/>
                <a:tab pos="500380" algn="l"/>
              </a:tabLst>
            </a:pP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Человек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общество.</a:t>
            </a:r>
            <a:endParaRPr sz="1800">
              <a:latin typeface="Georgia"/>
              <a:cs typeface="Georgia"/>
            </a:endParaRPr>
          </a:p>
          <a:p>
            <a:pPr marL="556260" indent="-544195">
              <a:lnSpc>
                <a:spcPct val="100000"/>
              </a:lnSpc>
              <a:buAutoNum type="arabicPeriod"/>
              <a:tabLst>
                <a:tab pos="556260" algn="l"/>
                <a:tab pos="556895" algn="l"/>
              </a:tabLst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Родина,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государство,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гражданская</a:t>
            </a:r>
            <a:r>
              <a:rPr sz="1800" spc="-3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позиция</a:t>
            </a:r>
            <a:r>
              <a:rPr sz="1800" spc="-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человека.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4337" y="5458459"/>
            <a:ext cx="50158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1F5F"/>
                </a:solidFill>
                <a:latin typeface="Georgia"/>
                <a:cs typeface="Georgia"/>
              </a:rPr>
              <a:t>3</a:t>
            </a:r>
            <a:r>
              <a:rPr sz="1800" b="1" spc="45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Georgia"/>
                <a:cs typeface="Georgia"/>
              </a:rPr>
              <a:t>Природа </a:t>
            </a:r>
            <a:r>
              <a:rPr sz="1800" b="1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b="1" spc="-10" dirty="0">
                <a:solidFill>
                  <a:srgbClr val="001F5F"/>
                </a:solidFill>
                <a:latin typeface="Georgia"/>
                <a:cs typeface="Georgia"/>
              </a:rPr>
              <a:t> культура</a:t>
            </a:r>
            <a:r>
              <a:rPr sz="1800" b="1" spc="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sz="1800" b="1" spc="-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Georgia"/>
                <a:cs typeface="Georgia"/>
              </a:rPr>
              <a:t>жизни</a:t>
            </a:r>
            <a:r>
              <a:rPr sz="1800" b="1" spc="-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4337" y="5732779"/>
            <a:ext cx="274256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Природа</a:t>
            </a:r>
            <a:r>
              <a:rPr sz="1800" spc="-8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человек.</a:t>
            </a:r>
            <a:endParaRPr sz="1800">
              <a:latin typeface="Georgia"/>
              <a:cs typeface="Georgia"/>
            </a:endParaRPr>
          </a:p>
          <a:p>
            <a:pPr marL="500380" indent="-487680">
              <a:lnSpc>
                <a:spcPct val="100000"/>
              </a:lnSpc>
              <a:buAutoNum type="arabicPeriod"/>
              <a:tabLst>
                <a:tab pos="499745" algn="l"/>
                <a:tab pos="500380" algn="l"/>
              </a:tabLst>
            </a:pP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Наука</a:t>
            </a:r>
            <a:r>
              <a:rPr sz="1800" spc="-9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6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человек.</a:t>
            </a:r>
            <a:endParaRPr sz="1800">
              <a:latin typeface="Georgia"/>
              <a:cs typeface="Georgia"/>
            </a:endParaRPr>
          </a:p>
          <a:p>
            <a:pPr marL="497205" indent="-485140">
              <a:lnSpc>
                <a:spcPct val="100000"/>
              </a:lnSpc>
              <a:buAutoNum type="arabicPeriod"/>
              <a:tabLst>
                <a:tab pos="497205" algn="l"/>
                <a:tab pos="497840" algn="l"/>
              </a:tabLst>
            </a:pP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Искусство</a:t>
            </a:r>
            <a:r>
              <a:rPr sz="1800" spc="-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человек.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787895" y="3532632"/>
            <a:ext cx="2069464" cy="3108960"/>
          </a:xfrm>
          <a:custGeom>
            <a:avLst/>
            <a:gdLst/>
            <a:ahLst/>
            <a:cxnLst/>
            <a:rect l="l" t="t" r="r" b="b"/>
            <a:pathLst>
              <a:path w="2069465" h="3108959">
                <a:moveTo>
                  <a:pt x="2069083" y="0"/>
                </a:moveTo>
                <a:lnTo>
                  <a:pt x="0" y="0"/>
                </a:lnTo>
                <a:lnTo>
                  <a:pt x="0" y="3108960"/>
                </a:lnTo>
                <a:lnTo>
                  <a:pt x="2069083" y="3108960"/>
                </a:lnTo>
                <a:lnTo>
                  <a:pt x="2069083" y="0"/>
                </a:lnTo>
                <a:close/>
              </a:path>
            </a:pathLst>
          </a:custGeom>
          <a:solidFill>
            <a:srgbClr val="ACB8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899781" y="5480710"/>
            <a:ext cx="88074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570230" algn="l"/>
              </a:tabLst>
            </a:pP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б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а</a:t>
            </a:r>
            <a:r>
              <a:rPr sz="1400" spc="5" dirty="0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к	</a:t>
            </a:r>
            <a:r>
              <a:rPr sz="1400" spc="10" dirty="0">
                <a:solidFill>
                  <a:srgbClr val="001F5F"/>
                </a:solidFill>
                <a:latin typeface="Georgia"/>
                <a:cs typeface="Georgia"/>
              </a:rPr>
              <a:t>т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ем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881494" y="3559302"/>
            <a:ext cx="1901189" cy="19475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6350">
              <a:lnSpc>
                <a:spcPct val="100000"/>
              </a:lnSpc>
              <a:spcBef>
                <a:spcPts val="105"/>
              </a:spcBef>
              <a:tabLst>
                <a:tab pos="304165" algn="l"/>
                <a:tab pos="508634" algn="l"/>
                <a:tab pos="962660" algn="l"/>
                <a:tab pos="989965" algn="l"/>
                <a:tab pos="1182370" algn="l"/>
                <a:tab pos="1588135" algn="l"/>
                <a:tab pos="1773555" algn="l"/>
              </a:tabLst>
            </a:pP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В	</a:t>
            </a:r>
            <a:r>
              <a:rPr sz="1400" spc="-20" dirty="0">
                <a:solidFill>
                  <a:srgbClr val="001F5F"/>
                </a:solidFill>
                <a:latin typeface="Georgia"/>
                <a:cs typeface="Georgia"/>
              </a:rPr>
              <a:t>2</a:t>
            </a:r>
            <a:r>
              <a:rPr sz="1400" spc="25" dirty="0">
                <a:solidFill>
                  <a:srgbClr val="001F5F"/>
                </a:solidFill>
                <a:latin typeface="Georgia"/>
                <a:cs typeface="Georgia"/>
              </a:rPr>
              <a:t>0</a:t>
            </a:r>
            <a:r>
              <a:rPr sz="1400" spc="-20" dirty="0">
                <a:solidFill>
                  <a:srgbClr val="001F5F"/>
                </a:solidFill>
                <a:latin typeface="Georgia"/>
                <a:cs typeface="Georgia"/>
              </a:rPr>
              <a:t>2</a:t>
            </a:r>
            <a:r>
              <a:rPr sz="1400" spc="5" dirty="0">
                <a:solidFill>
                  <a:srgbClr val="001F5F"/>
                </a:solidFill>
                <a:latin typeface="Georgia"/>
                <a:cs typeface="Georgia"/>
              </a:rPr>
              <a:t>2</a:t>
            </a:r>
            <a:r>
              <a:rPr sz="1400" spc="10" dirty="0">
                <a:solidFill>
                  <a:srgbClr val="001F5F"/>
                </a:solidFill>
                <a:latin typeface="Georgia"/>
                <a:cs typeface="Georgia"/>
              </a:rPr>
              <a:t>/</a:t>
            </a:r>
            <a:r>
              <a:rPr sz="1400" spc="-20" dirty="0">
                <a:solidFill>
                  <a:srgbClr val="001F5F"/>
                </a:solidFill>
                <a:latin typeface="Georgia"/>
                <a:cs typeface="Georgia"/>
              </a:rPr>
              <a:t>2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3	</a:t>
            </a:r>
            <a:r>
              <a:rPr sz="1400" spc="5" dirty="0">
                <a:solidFill>
                  <a:srgbClr val="001F5F"/>
                </a:solidFill>
                <a:latin typeface="Georgia"/>
                <a:cs typeface="Georgia"/>
              </a:rPr>
              <a:t>у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ч</a:t>
            </a:r>
            <a:r>
              <a:rPr sz="1400" spc="15" dirty="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б</a:t>
            </a:r>
            <a:r>
              <a:rPr sz="1400" spc="10" dirty="0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м  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г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spc="-30" dirty="0">
                <a:solidFill>
                  <a:srgbClr val="001F5F"/>
                </a:solidFill>
                <a:latin typeface="Georgia"/>
                <a:cs typeface="Georgia"/>
              </a:rPr>
              <a:t>д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у	</a:t>
            </a:r>
            <a:r>
              <a:rPr sz="1400" spc="-20" dirty="0">
                <a:solidFill>
                  <a:srgbClr val="001F5F"/>
                </a:solidFill>
                <a:latin typeface="Georgia"/>
                <a:cs typeface="Georgia"/>
              </a:rPr>
              <a:t>к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spc="-25" dirty="0">
                <a:solidFill>
                  <a:srgbClr val="001F5F"/>
                </a:solidFill>
                <a:latin typeface="Georgia"/>
                <a:cs typeface="Georgia"/>
              </a:rPr>
              <a:t>м</a:t>
            </a:r>
            <a:r>
              <a:rPr sz="1400" spc="-5" dirty="0">
                <a:solidFill>
                  <a:srgbClr val="001F5F"/>
                </a:solidFill>
                <a:latin typeface="Georgia"/>
                <a:cs typeface="Georgia"/>
              </a:rPr>
              <a:t>п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л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sz="1400" spc="5" dirty="0">
                <a:solidFill>
                  <a:srgbClr val="001F5F"/>
                </a:solidFill>
                <a:latin typeface="Georgia"/>
                <a:cs typeface="Georgia"/>
              </a:rPr>
              <a:t>к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т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ы	</a:t>
            </a:r>
            <a:r>
              <a:rPr sz="1400" spc="10" dirty="0">
                <a:solidFill>
                  <a:srgbClr val="001F5F"/>
                </a:solidFill>
                <a:latin typeface="Georgia"/>
                <a:cs typeface="Georgia"/>
              </a:rPr>
              <a:t>т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м  и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то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г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г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о		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с</a:t>
            </a:r>
            <a:r>
              <a:rPr sz="1400" spc="10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ч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sz="1400" spc="15" dirty="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ия  </a:t>
            </a:r>
            <a:r>
              <a:rPr sz="1400" spc="-20" dirty="0">
                <a:solidFill>
                  <a:srgbClr val="001F5F"/>
                </a:solidFill>
                <a:latin typeface="Georgia"/>
                <a:cs typeface="Georgia"/>
              </a:rPr>
              <a:t>б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у</a:t>
            </a:r>
            <a:r>
              <a:rPr sz="1400" spc="-20" dirty="0">
                <a:solidFill>
                  <a:srgbClr val="001F5F"/>
                </a:solidFill>
                <a:latin typeface="Georgia"/>
                <a:cs typeface="Georgia"/>
              </a:rPr>
              <a:t>д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ут		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с</a:t>
            </a:r>
            <a:r>
              <a:rPr sz="1400" spc="5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spc="-20" dirty="0">
                <a:solidFill>
                  <a:srgbClr val="001F5F"/>
                </a:solidFill>
                <a:latin typeface="Georgia"/>
                <a:cs typeface="Georgia"/>
              </a:rPr>
              <a:t>б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р</a:t>
            </a:r>
            <a:r>
              <a:rPr sz="1400" spc="-5" dirty="0">
                <a:solidFill>
                  <a:srgbClr val="001F5F"/>
                </a:solidFill>
                <a:latin typeface="Georgia"/>
                <a:cs typeface="Georgia"/>
              </a:rPr>
              <a:t>а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т</a:t>
            </a:r>
            <a:r>
              <a:rPr sz="1400" spc="20" dirty="0">
                <a:solidFill>
                  <a:srgbClr val="001F5F"/>
                </a:solidFill>
                <a:latin typeface="Georgia"/>
                <a:cs typeface="Georgia"/>
              </a:rPr>
              <a:t>ь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с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я  </a:t>
            </a:r>
            <a:r>
              <a:rPr sz="1400" b="1" spc="-15" dirty="0">
                <a:solidFill>
                  <a:srgbClr val="001F5F"/>
                </a:solidFill>
                <a:latin typeface="Georgia"/>
                <a:cs typeface="Georgia"/>
              </a:rPr>
              <a:t>только</a:t>
            </a:r>
            <a:r>
              <a:rPr sz="1400" b="1" spc="6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eorgia"/>
                <a:cs typeface="Georgia"/>
              </a:rPr>
              <a:t>из</a:t>
            </a:r>
            <a:r>
              <a:rPr sz="1400" b="1" spc="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eorgia"/>
                <a:cs typeface="Georgia"/>
              </a:rPr>
              <a:t>тех</a:t>
            </a:r>
            <a:r>
              <a:rPr sz="1400" b="1" spc="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eorgia"/>
                <a:cs typeface="Georgia"/>
              </a:rPr>
              <a:t>тем, </a:t>
            </a:r>
            <a:r>
              <a:rPr sz="1400" b="1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400" b="1" spc="-15" dirty="0">
                <a:solidFill>
                  <a:srgbClr val="001F5F"/>
                </a:solidFill>
                <a:latin typeface="Georgia"/>
                <a:cs typeface="Georgia"/>
              </a:rPr>
              <a:t>которые </a:t>
            </a:r>
            <a:r>
              <a:rPr sz="1400" b="1" spc="-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eorgia"/>
                <a:cs typeface="Georgia"/>
              </a:rPr>
              <a:t>ис</a:t>
            </a:r>
            <a:r>
              <a:rPr sz="1400" b="1" dirty="0">
                <a:solidFill>
                  <a:srgbClr val="001F5F"/>
                </a:solidFill>
                <a:latin typeface="Georgia"/>
                <a:cs typeface="Georgia"/>
              </a:rPr>
              <a:t>п</a:t>
            </a:r>
            <a:r>
              <a:rPr sz="1400" b="1" spc="-20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b="1" spc="-15" dirty="0">
                <a:solidFill>
                  <a:srgbClr val="001F5F"/>
                </a:solidFill>
                <a:latin typeface="Georgia"/>
                <a:cs typeface="Georgia"/>
              </a:rPr>
              <a:t>л</a:t>
            </a:r>
            <a:r>
              <a:rPr sz="1400" b="1" spc="-20" dirty="0">
                <a:solidFill>
                  <a:srgbClr val="001F5F"/>
                </a:solidFill>
                <a:latin typeface="Georgia"/>
                <a:cs typeface="Georgia"/>
              </a:rPr>
              <a:t>ь</a:t>
            </a:r>
            <a:r>
              <a:rPr sz="1400" b="1" spc="-15" dirty="0">
                <a:solidFill>
                  <a:srgbClr val="001F5F"/>
                </a:solidFill>
                <a:latin typeface="Georgia"/>
                <a:cs typeface="Georgia"/>
              </a:rPr>
              <a:t>з</a:t>
            </a:r>
            <a:r>
              <a:rPr sz="1400" b="1" spc="-5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b="1" spc="-10" dirty="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sz="1400" b="1" dirty="0">
                <a:solidFill>
                  <a:srgbClr val="001F5F"/>
                </a:solidFill>
                <a:latin typeface="Georgia"/>
                <a:cs typeface="Georgia"/>
              </a:rPr>
              <a:t>а</a:t>
            </a:r>
            <a:r>
              <a:rPr sz="1400" b="1" spc="-15" dirty="0">
                <a:solidFill>
                  <a:srgbClr val="001F5F"/>
                </a:solidFill>
                <a:latin typeface="Georgia"/>
                <a:cs typeface="Georgia"/>
              </a:rPr>
              <a:t>л</a:t>
            </a:r>
            <a:r>
              <a:rPr sz="1400" b="1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400" b="1" spc="-5" dirty="0">
                <a:solidFill>
                  <a:srgbClr val="001F5F"/>
                </a:solidFill>
                <a:latin typeface="Georgia"/>
                <a:cs typeface="Georgia"/>
              </a:rPr>
              <a:t>с</a:t>
            </a:r>
            <a:r>
              <a:rPr sz="1400" b="1" dirty="0">
                <a:solidFill>
                  <a:srgbClr val="001F5F"/>
                </a:solidFill>
                <a:latin typeface="Georgia"/>
                <a:cs typeface="Georgia"/>
              </a:rPr>
              <a:t>ь		в  </a:t>
            </a:r>
            <a:r>
              <a:rPr sz="1400" b="1" spc="-5" dirty="0">
                <a:solidFill>
                  <a:srgbClr val="001F5F"/>
                </a:solidFill>
                <a:latin typeface="Georgia"/>
                <a:cs typeface="Georgia"/>
              </a:rPr>
              <a:t>прошлые</a:t>
            </a:r>
            <a:r>
              <a:rPr sz="1400" b="1" spc="-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eorgia"/>
                <a:cs typeface="Georgia"/>
              </a:rPr>
              <a:t>годы.</a:t>
            </a:r>
            <a:endParaRPr sz="1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tabLst>
                <a:tab pos="835025" algn="l"/>
              </a:tabLst>
            </a:pP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В	</a:t>
            </a:r>
            <a:r>
              <a:rPr sz="1400" spc="-5" dirty="0">
                <a:solidFill>
                  <a:srgbClr val="001F5F"/>
                </a:solidFill>
                <a:latin typeface="Georgia"/>
                <a:cs typeface="Georgia"/>
              </a:rPr>
              <a:t>дальнейшем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81873" y="5694679"/>
            <a:ext cx="909319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9220" marR="5080" indent="-109855" algn="r">
              <a:lnSpc>
                <a:spcPct val="100000"/>
              </a:lnSpc>
              <a:spcBef>
                <a:spcPts val="100"/>
              </a:spcBef>
            </a:pP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с</a:t>
            </a:r>
            <a:r>
              <a:rPr sz="1400" spc="10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ч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sz="1400" spc="15" dirty="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ия  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sz="1400" spc="-5" dirty="0">
                <a:solidFill>
                  <a:srgbClr val="001F5F"/>
                </a:solidFill>
                <a:latin typeface="Georgia"/>
                <a:cs typeface="Georgia"/>
              </a:rPr>
              <a:t>же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г</a:t>
            </a:r>
            <a:r>
              <a:rPr sz="1400" spc="10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spc="-30" dirty="0">
                <a:solidFill>
                  <a:srgbClr val="001F5F"/>
                </a:solidFill>
                <a:latin typeface="Georgia"/>
                <a:cs typeface="Georgia"/>
              </a:rPr>
              <a:t>д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о  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новыми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881494" y="5480710"/>
            <a:ext cx="976630" cy="1085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31445" algn="just">
              <a:lnSpc>
                <a:spcPct val="100000"/>
              </a:lnSpc>
              <a:spcBef>
                <a:spcPts val="100"/>
              </a:spcBef>
            </a:pPr>
            <a:r>
              <a:rPr sz="1400" spc="-20" dirty="0">
                <a:solidFill>
                  <a:srgbClr val="001F5F"/>
                </a:solidFill>
                <a:latin typeface="Georgia"/>
                <a:cs typeface="Georgia"/>
              </a:rPr>
              <a:t>з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а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к</a:t>
            </a:r>
            <a:r>
              <a:rPr sz="1400" spc="10" dirty="0">
                <a:solidFill>
                  <a:srgbClr val="001F5F"/>
                </a:solidFill>
                <a:latin typeface="Georgia"/>
                <a:cs typeface="Georgia"/>
              </a:rPr>
              <a:t>р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ы</a:t>
            </a:r>
            <a:r>
              <a:rPr sz="1400" spc="-5" dirty="0">
                <a:solidFill>
                  <a:srgbClr val="001F5F"/>
                </a:solidFill>
                <a:latin typeface="Georgia"/>
                <a:cs typeface="Georgia"/>
              </a:rPr>
              <a:t>т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ый  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итогового </a:t>
            </a:r>
            <a:r>
              <a:rPr sz="1400" spc="-3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будет</a:t>
            </a:r>
            <a:endParaRPr sz="1400">
              <a:latin typeface="Georgia"/>
              <a:cs typeface="Georgia"/>
            </a:endParaRPr>
          </a:p>
          <a:p>
            <a:pPr>
              <a:lnSpc>
                <a:spcPts val="1600"/>
              </a:lnSpc>
            </a:pP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пополнятся</a:t>
            </a:r>
            <a:endParaRPr sz="1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темами.</a:t>
            </a:r>
            <a:endParaRPr sz="1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0811" y="999744"/>
            <a:ext cx="6435851" cy="5071872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0" y="286511"/>
            <a:ext cx="9144000" cy="570230"/>
          </a:xfrm>
          <a:custGeom>
            <a:avLst/>
            <a:gdLst/>
            <a:ahLst/>
            <a:cxnLst/>
            <a:rect l="l" t="t" r="r" b="b"/>
            <a:pathLst>
              <a:path w="9144000" h="570230">
                <a:moveTo>
                  <a:pt x="9144000" y="0"/>
                </a:moveTo>
                <a:lnTo>
                  <a:pt x="0" y="0"/>
                </a:lnTo>
                <a:lnTo>
                  <a:pt x="0" y="569721"/>
                </a:lnTo>
                <a:lnTo>
                  <a:pt x="9144000" y="569721"/>
                </a:lnTo>
                <a:lnTo>
                  <a:pt x="9144000" y="0"/>
                </a:lnTo>
                <a:close/>
              </a:path>
            </a:pathLst>
          </a:custGeom>
          <a:solidFill>
            <a:srgbClr val="4868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60780" y="225678"/>
            <a:ext cx="6235700" cy="623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350"/>
              </a:lnSpc>
              <a:spcBef>
                <a:spcPts val="100"/>
              </a:spcBef>
            </a:pPr>
            <a:r>
              <a:rPr sz="2000" spc="-15" dirty="0">
                <a:solidFill>
                  <a:srgbClr val="FFFFFF"/>
                </a:solidFill>
              </a:rPr>
              <a:t>Образец</a:t>
            </a:r>
            <a:r>
              <a:rPr sz="2000" spc="-20" dirty="0">
                <a:solidFill>
                  <a:srgbClr val="FFFFFF"/>
                </a:solidFill>
              </a:rPr>
              <a:t> </a:t>
            </a:r>
            <a:r>
              <a:rPr sz="2000" spc="-15" dirty="0">
                <a:solidFill>
                  <a:srgbClr val="FFFFFF"/>
                </a:solidFill>
              </a:rPr>
              <a:t>комплекта</a:t>
            </a:r>
            <a:r>
              <a:rPr sz="2000" spc="15" dirty="0">
                <a:solidFill>
                  <a:srgbClr val="FFFFFF"/>
                </a:solidFill>
              </a:rPr>
              <a:t> </a:t>
            </a:r>
            <a:r>
              <a:rPr sz="2000" spc="-10" dirty="0">
                <a:solidFill>
                  <a:srgbClr val="FFFFFF"/>
                </a:solidFill>
              </a:rPr>
              <a:t>тем</a:t>
            </a:r>
            <a:r>
              <a:rPr sz="2000" spc="-5" dirty="0">
                <a:solidFill>
                  <a:srgbClr val="FFFFFF"/>
                </a:solidFill>
              </a:rPr>
              <a:t> </a:t>
            </a:r>
            <a:r>
              <a:rPr sz="2000" spc="-15" dirty="0">
                <a:solidFill>
                  <a:srgbClr val="FFFFFF"/>
                </a:solidFill>
              </a:rPr>
              <a:t>итогового</a:t>
            </a:r>
            <a:r>
              <a:rPr sz="2000" spc="105" dirty="0">
                <a:solidFill>
                  <a:srgbClr val="FFFFFF"/>
                </a:solidFill>
              </a:rPr>
              <a:t> </a:t>
            </a:r>
            <a:r>
              <a:rPr sz="2000" spc="-10" dirty="0">
                <a:solidFill>
                  <a:srgbClr val="FFFFFF"/>
                </a:solidFill>
              </a:rPr>
              <a:t>сочинения</a:t>
            </a:r>
            <a:endParaRPr sz="2000"/>
          </a:p>
          <a:p>
            <a:pPr marL="76200">
              <a:lnSpc>
                <a:spcPts val="2350"/>
              </a:lnSpc>
            </a:pPr>
            <a:r>
              <a:rPr sz="2000" dirty="0">
                <a:solidFill>
                  <a:srgbClr val="FFFFFF"/>
                </a:solidFill>
              </a:rPr>
              <a:t>в</a:t>
            </a:r>
            <a:r>
              <a:rPr sz="2000" spc="-25" dirty="0">
                <a:solidFill>
                  <a:srgbClr val="FFFFFF"/>
                </a:solidFill>
              </a:rPr>
              <a:t> </a:t>
            </a:r>
            <a:r>
              <a:rPr sz="2000" spc="-10" dirty="0">
                <a:solidFill>
                  <a:srgbClr val="FFFFFF"/>
                </a:solidFill>
              </a:rPr>
              <a:t>2023-2024</a:t>
            </a:r>
            <a:r>
              <a:rPr sz="2000" spc="20" dirty="0">
                <a:solidFill>
                  <a:srgbClr val="FFFFFF"/>
                </a:solidFill>
              </a:rPr>
              <a:t> </a:t>
            </a:r>
            <a:r>
              <a:rPr sz="2000" spc="-15" dirty="0">
                <a:solidFill>
                  <a:srgbClr val="FFFFFF"/>
                </a:solidFill>
              </a:rPr>
              <a:t>учебном</a:t>
            </a:r>
            <a:r>
              <a:rPr sz="2000" spc="15" dirty="0">
                <a:solidFill>
                  <a:srgbClr val="FFFFFF"/>
                </a:solidFill>
              </a:rPr>
              <a:t> </a:t>
            </a:r>
            <a:r>
              <a:rPr sz="2000" spc="-15" dirty="0">
                <a:solidFill>
                  <a:srgbClr val="FFFFFF"/>
                </a:solidFill>
              </a:rPr>
              <a:t>году</a:t>
            </a:r>
            <a:endParaRPr sz="2000"/>
          </a:p>
        </p:txBody>
      </p:sp>
      <p:grpSp>
        <p:nvGrpSpPr>
          <p:cNvPr id="5" name="object 5"/>
          <p:cNvGrpSpPr/>
          <p:nvPr/>
        </p:nvGrpSpPr>
        <p:grpSpPr>
          <a:xfrm>
            <a:off x="6838188" y="1706879"/>
            <a:ext cx="2169160" cy="3157855"/>
            <a:chOff x="6838188" y="1706879"/>
            <a:chExt cx="2169160" cy="3157855"/>
          </a:xfrm>
        </p:grpSpPr>
        <p:sp>
          <p:nvSpPr>
            <p:cNvPr id="6" name="object 6"/>
            <p:cNvSpPr/>
            <p:nvPr/>
          </p:nvSpPr>
          <p:spPr>
            <a:xfrm>
              <a:off x="7214616" y="1712975"/>
              <a:ext cx="1786255" cy="3145790"/>
            </a:xfrm>
            <a:custGeom>
              <a:avLst/>
              <a:gdLst/>
              <a:ahLst/>
              <a:cxnLst/>
              <a:rect l="l" t="t" r="r" b="b"/>
              <a:pathLst>
                <a:path w="1786254" h="3145790">
                  <a:moveTo>
                    <a:pt x="1786001" y="0"/>
                  </a:moveTo>
                  <a:lnTo>
                    <a:pt x="0" y="0"/>
                  </a:lnTo>
                  <a:lnTo>
                    <a:pt x="0" y="3145282"/>
                  </a:lnTo>
                  <a:lnTo>
                    <a:pt x="1786001" y="3145282"/>
                  </a:lnTo>
                  <a:lnTo>
                    <a:pt x="1786001" y="0"/>
                  </a:lnTo>
                  <a:close/>
                </a:path>
              </a:pathLst>
            </a:custGeom>
            <a:solidFill>
              <a:srgbClr val="F7CC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844284" y="1712975"/>
              <a:ext cx="2156460" cy="3145790"/>
            </a:xfrm>
            <a:custGeom>
              <a:avLst/>
              <a:gdLst/>
              <a:ahLst/>
              <a:cxnLst/>
              <a:rect l="l" t="t" r="r" b="b"/>
              <a:pathLst>
                <a:path w="2156459" h="3145790">
                  <a:moveTo>
                    <a:pt x="370332" y="3145282"/>
                  </a:moveTo>
                  <a:lnTo>
                    <a:pt x="2156460" y="3145282"/>
                  </a:lnTo>
                  <a:lnTo>
                    <a:pt x="2156460" y="0"/>
                  </a:lnTo>
                  <a:lnTo>
                    <a:pt x="370332" y="0"/>
                  </a:lnTo>
                  <a:lnTo>
                    <a:pt x="370332" y="3145282"/>
                  </a:lnTo>
                  <a:close/>
                </a:path>
                <a:path w="2156459" h="3145790">
                  <a:moveTo>
                    <a:pt x="388874" y="1624076"/>
                  </a:moveTo>
                  <a:lnTo>
                    <a:pt x="0" y="2088896"/>
                  </a:lnTo>
                </a:path>
              </a:pathLst>
            </a:custGeom>
            <a:ln w="12192">
              <a:solidFill>
                <a:srgbClr val="2D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8655431" y="2096261"/>
            <a:ext cx="2012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344762"/>
                </a:solidFill>
                <a:latin typeface="Calibri"/>
                <a:cs typeface="Calibri"/>
              </a:rPr>
              <a:t>НА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10373" y="1730197"/>
            <a:ext cx="1055370" cy="749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344762"/>
                </a:solidFill>
                <a:latin typeface="Calibri"/>
                <a:cs typeface="Calibri"/>
              </a:rPr>
              <a:t>К</a:t>
            </a:r>
            <a:r>
              <a:rPr sz="1200" b="1" dirty="0">
                <a:solidFill>
                  <a:srgbClr val="344762"/>
                </a:solidFill>
                <a:latin typeface="Calibri"/>
                <a:cs typeface="Calibri"/>
              </a:rPr>
              <a:t>2</a:t>
            </a:r>
            <a:r>
              <a:rPr sz="1200" b="1" spc="-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344762"/>
                </a:solidFill>
                <a:latin typeface="Calibri"/>
                <a:cs typeface="Calibri"/>
              </a:rPr>
              <a:t>!!!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Calibri"/>
              <a:cs typeface="Calibri"/>
            </a:endParaRPr>
          </a:p>
          <a:p>
            <a:pPr marR="5080">
              <a:lnSpc>
                <a:spcPct val="100000"/>
              </a:lnSpc>
            </a:pPr>
            <a:r>
              <a:rPr sz="1200" b="1" spc="-25" dirty="0">
                <a:solidFill>
                  <a:srgbClr val="344762"/>
                </a:solidFill>
                <a:latin typeface="Calibri"/>
                <a:cs typeface="Calibri"/>
              </a:rPr>
              <a:t>ОПОРА </a:t>
            </a:r>
            <a:r>
              <a:rPr sz="1200" b="1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200" b="1" spc="-15" dirty="0">
                <a:solidFill>
                  <a:srgbClr val="344762"/>
                </a:solidFill>
                <a:latin typeface="Calibri"/>
                <a:cs typeface="Calibri"/>
              </a:rPr>
              <a:t>ЛИ</a:t>
            </a:r>
            <a:r>
              <a:rPr sz="1200" b="1" spc="-10" dirty="0">
                <a:solidFill>
                  <a:srgbClr val="344762"/>
                </a:solidFill>
                <a:latin typeface="Calibri"/>
                <a:cs typeface="Calibri"/>
              </a:rPr>
              <a:t>ТЕ</a:t>
            </a:r>
            <a:r>
              <a:rPr sz="1200" b="1" spc="-90" dirty="0">
                <a:solidFill>
                  <a:srgbClr val="344762"/>
                </a:solidFill>
                <a:latin typeface="Calibri"/>
                <a:cs typeface="Calibri"/>
              </a:rPr>
              <a:t>Р</a:t>
            </a:r>
            <a:r>
              <a:rPr sz="1200" b="1" spc="-95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200" b="1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200" b="1" spc="-10" dirty="0">
                <a:solidFill>
                  <a:srgbClr val="344762"/>
                </a:solidFill>
                <a:latin typeface="Calibri"/>
                <a:cs typeface="Calibri"/>
              </a:rPr>
              <a:t>У</a:t>
            </a:r>
            <a:r>
              <a:rPr sz="1200" b="1" spc="-15" dirty="0">
                <a:solidFill>
                  <a:srgbClr val="344762"/>
                </a:solidFill>
                <a:latin typeface="Calibri"/>
                <a:cs typeface="Calibri"/>
              </a:rPr>
              <a:t>РН</a:t>
            </a:r>
            <a:r>
              <a:rPr sz="1200" b="1" spc="-10" dirty="0">
                <a:solidFill>
                  <a:srgbClr val="344762"/>
                </a:solidFill>
                <a:latin typeface="Calibri"/>
                <a:cs typeface="Calibri"/>
              </a:rPr>
              <a:t>Ы</a:t>
            </a:r>
            <a:r>
              <a:rPr sz="1200" b="1" dirty="0">
                <a:solidFill>
                  <a:srgbClr val="344762"/>
                </a:solidFill>
                <a:latin typeface="Calibri"/>
                <a:cs typeface="Calibri"/>
              </a:rPr>
              <a:t>Й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10373" y="2462529"/>
            <a:ext cx="1555115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9050">
              <a:lnSpc>
                <a:spcPct val="100000"/>
              </a:lnSpc>
              <a:spcBef>
                <a:spcPts val="100"/>
              </a:spcBef>
              <a:tabLst>
                <a:tab pos="816610" algn="l"/>
              </a:tabLst>
            </a:pPr>
            <a:r>
              <a:rPr sz="1200" b="1" spc="10" dirty="0">
                <a:solidFill>
                  <a:srgbClr val="344762"/>
                </a:solidFill>
                <a:latin typeface="Calibri"/>
                <a:cs typeface="Calibri"/>
              </a:rPr>
              <a:t>П</a:t>
            </a:r>
            <a:r>
              <a:rPr sz="1200" b="1" spc="-5" dirty="0">
                <a:solidFill>
                  <a:srgbClr val="344762"/>
                </a:solidFill>
                <a:latin typeface="Calibri"/>
                <a:cs typeface="Calibri"/>
              </a:rPr>
              <a:t>Р</a:t>
            </a:r>
            <a:r>
              <a:rPr sz="1200" b="1" spc="-15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200" b="1" spc="-5" dirty="0">
                <a:solidFill>
                  <a:srgbClr val="344762"/>
                </a:solidFill>
                <a:latin typeface="Calibri"/>
                <a:cs typeface="Calibri"/>
              </a:rPr>
              <a:t>М</a:t>
            </a:r>
            <a:r>
              <a:rPr sz="1200" b="1" spc="-10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200" b="1" dirty="0">
                <a:solidFill>
                  <a:srgbClr val="344762"/>
                </a:solidFill>
                <a:latin typeface="Calibri"/>
                <a:cs typeface="Calibri"/>
              </a:rPr>
              <a:t>Р	</a:t>
            </a:r>
            <a:r>
              <a:rPr sz="1200" b="1" spc="-5" dirty="0">
                <a:solidFill>
                  <a:srgbClr val="344762"/>
                </a:solidFill>
                <a:latin typeface="Calibri"/>
                <a:cs typeface="Calibri"/>
              </a:rPr>
              <a:t>(</a:t>
            </a:r>
            <a:r>
              <a:rPr sz="1200" b="1" dirty="0">
                <a:solidFill>
                  <a:srgbClr val="344762"/>
                </a:solidFill>
                <a:latin typeface="Calibri"/>
                <a:cs typeface="Calibri"/>
              </a:rPr>
              <a:t>«</a:t>
            </a:r>
            <a:r>
              <a:rPr sz="1200" b="1" spc="-5" dirty="0">
                <a:solidFill>
                  <a:srgbClr val="344762"/>
                </a:solidFill>
                <a:latin typeface="Calibri"/>
                <a:cs typeface="Calibri"/>
              </a:rPr>
              <a:t>у</a:t>
            </a:r>
            <a:r>
              <a:rPr sz="1200" b="1" spc="-10" dirty="0">
                <a:solidFill>
                  <a:srgbClr val="344762"/>
                </a:solidFill>
                <a:latin typeface="Calibri"/>
                <a:cs typeface="Calibri"/>
              </a:rPr>
              <a:t>ч</a:t>
            </a:r>
            <a:r>
              <a:rPr sz="1200" b="1" spc="-5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200" b="1" dirty="0">
                <a:solidFill>
                  <a:srgbClr val="344762"/>
                </a:solidFill>
                <a:latin typeface="Calibri"/>
                <a:cs typeface="Calibri"/>
              </a:rPr>
              <a:t>с</a:t>
            </a:r>
            <a:r>
              <a:rPr sz="1200" b="1" spc="-15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200" b="1" spc="-10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200" b="1" spc="-2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200" b="1" dirty="0">
                <a:solidFill>
                  <a:srgbClr val="344762"/>
                </a:solidFill>
                <a:latin typeface="Calibri"/>
                <a:cs typeface="Calibri"/>
              </a:rPr>
              <a:t>к  </a:t>
            </a:r>
            <a:r>
              <a:rPr sz="1200" b="1" spc="-20" dirty="0">
                <a:solidFill>
                  <a:srgbClr val="344762"/>
                </a:solidFill>
                <a:latin typeface="Calibri"/>
                <a:cs typeface="Calibri"/>
              </a:rPr>
              <a:t>может</a:t>
            </a:r>
            <a:r>
              <a:rPr sz="1200" b="1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344762"/>
                </a:solidFill>
                <a:latin typeface="Calibri"/>
                <a:cs typeface="Calibri"/>
              </a:rPr>
              <a:t>привлечь</a:t>
            </a:r>
            <a:r>
              <a:rPr sz="1200" b="1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344762"/>
                </a:solidFill>
                <a:latin typeface="Calibri"/>
                <a:cs typeface="Calibri"/>
              </a:rPr>
              <a:t>при </a:t>
            </a:r>
            <a:r>
              <a:rPr sz="1200" b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344762"/>
                </a:solidFill>
                <a:latin typeface="Calibri"/>
                <a:cs typeface="Calibri"/>
              </a:rPr>
              <a:t>аргументации </a:t>
            </a:r>
            <a:r>
              <a:rPr sz="1200" b="1" spc="-5" dirty="0">
                <a:solidFill>
                  <a:srgbClr val="344762"/>
                </a:solidFill>
                <a:latin typeface="Calibri"/>
                <a:cs typeface="Calibri"/>
              </a:rPr>
              <a:t> примеры</a:t>
            </a:r>
            <a:endParaRPr sz="1200">
              <a:latin typeface="Calibri"/>
              <a:cs typeface="Calibri"/>
            </a:endParaRPr>
          </a:p>
          <a:p>
            <a:pPr marR="5080">
              <a:lnSpc>
                <a:spcPct val="100000"/>
              </a:lnSpc>
              <a:tabLst>
                <a:tab pos="452120" algn="l"/>
                <a:tab pos="916940" algn="l"/>
              </a:tabLst>
            </a:pPr>
            <a:r>
              <a:rPr sz="1200" b="1" dirty="0">
                <a:solidFill>
                  <a:srgbClr val="344762"/>
                </a:solidFill>
                <a:latin typeface="Calibri"/>
                <a:cs typeface="Calibri"/>
              </a:rPr>
              <a:t>из	</a:t>
            </a:r>
            <a:r>
              <a:rPr sz="1200" b="1" spc="-15" dirty="0">
                <a:solidFill>
                  <a:srgbClr val="344762"/>
                </a:solidFill>
                <a:latin typeface="Calibri"/>
                <a:cs typeface="Calibri"/>
              </a:rPr>
              <a:t>х</a:t>
            </a:r>
            <a:r>
              <a:rPr sz="1200" b="1" spc="-65" dirty="0">
                <a:solidFill>
                  <a:srgbClr val="344762"/>
                </a:solidFill>
                <a:latin typeface="Calibri"/>
                <a:cs typeface="Calibri"/>
              </a:rPr>
              <a:t>у</a:t>
            </a:r>
            <a:r>
              <a:rPr sz="1200" b="1" spc="-30" dirty="0">
                <a:solidFill>
                  <a:srgbClr val="344762"/>
                </a:solidFill>
                <a:latin typeface="Calibri"/>
                <a:cs typeface="Calibri"/>
              </a:rPr>
              <a:t>д</a:t>
            </a:r>
            <a:r>
              <a:rPr sz="1200" b="1" spc="-2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200" b="1" spc="-35" dirty="0">
                <a:solidFill>
                  <a:srgbClr val="344762"/>
                </a:solidFill>
                <a:latin typeface="Calibri"/>
                <a:cs typeface="Calibri"/>
              </a:rPr>
              <a:t>ж</a:t>
            </a:r>
            <a:r>
              <a:rPr sz="1200" b="1" spc="-20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200" b="1" spc="-15" dirty="0">
                <a:solidFill>
                  <a:srgbClr val="344762"/>
                </a:solidFill>
                <a:latin typeface="Calibri"/>
                <a:cs typeface="Calibri"/>
              </a:rPr>
              <a:t>ст</a:t>
            </a:r>
            <a:r>
              <a:rPr sz="1200" b="1" spc="-20" dirty="0">
                <a:solidFill>
                  <a:srgbClr val="344762"/>
                </a:solidFill>
                <a:latin typeface="Calibri"/>
                <a:cs typeface="Calibri"/>
              </a:rPr>
              <a:t>ве</a:t>
            </a:r>
            <a:r>
              <a:rPr sz="1200" b="1" spc="-10" dirty="0">
                <a:solidFill>
                  <a:srgbClr val="344762"/>
                </a:solidFill>
                <a:latin typeface="Calibri"/>
                <a:cs typeface="Calibri"/>
              </a:rPr>
              <a:t>нн</a:t>
            </a:r>
            <a:r>
              <a:rPr sz="1200" b="1" spc="-15" dirty="0">
                <a:solidFill>
                  <a:srgbClr val="344762"/>
                </a:solidFill>
                <a:latin typeface="Calibri"/>
                <a:cs typeface="Calibri"/>
              </a:rPr>
              <a:t>ы</a:t>
            </a:r>
            <a:r>
              <a:rPr sz="1200" b="1" dirty="0">
                <a:solidFill>
                  <a:srgbClr val="344762"/>
                </a:solidFill>
                <a:latin typeface="Calibri"/>
                <a:cs typeface="Calibri"/>
              </a:rPr>
              <a:t>х  </a:t>
            </a:r>
            <a:r>
              <a:rPr sz="1200" b="1" spc="-20" dirty="0">
                <a:solidFill>
                  <a:srgbClr val="344762"/>
                </a:solidFill>
                <a:latin typeface="Calibri"/>
                <a:cs typeface="Calibri"/>
              </a:rPr>
              <a:t>текстов	</a:t>
            </a:r>
            <a:r>
              <a:rPr sz="1200" b="1" spc="-15" dirty="0">
                <a:solidFill>
                  <a:srgbClr val="344762"/>
                </a:solidFill>
                <a:latin typeface="Calibri"/>
                <a:cs typeface="Calibri"/>
              </a:rPr>
              <a:t>(включая </a:t>
            </a:r>
            <a:r>
              <a:rPr sz="1200" b="1" spc="-26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344762"/>
                </a:solidFill>
                <a:latin typeface="Calibri"/>
                <a:cs typeface="Calibri"/>
              </a:rPr>
              <a:t>сценарии), </a:t>
            </a:r>
            <a:r>
              <a:rPr sz="1200" b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200" b="1" spc="-20" dirty="0">
                <a:solidFill>
                  <a:srgbClr val="344762"/>
                </a:solidFill>
                <a:latin typeface="Calibri"/>
                <a:cs typeface="Calibri"/>
              </a:rPr>
              <a:t>мемуаров,дневников, </a:t>
            </a:r>
            <a:r>
              <a:rPr sz="1200" b="1" spc="-15" dirty="0">
                <a:solidFill>
                  <a:srgbClr val="344762"/>
                </a:solidFill>
                <a:latin typeface="Calibri"/>
                <a:cs typeface="Calibri"/>
              </a:rPr>
              <a:t> публицистики,</a:t>
            </a:r>
            <a:r>
              <a:rPr sz="1200" b="1" spc="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200" b="1" spc="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200" b="1" spc="-20" dirty="0">
                <a:solidFill>
                  <a:srgbClr val="344762"/>
                </a:solidFill>
                <a:latin typeface="Calibri"/>
                <a:cs typeface="Calibri"/>
              </a:rPr>
              <a:t>также </a:t>
            </a:r>
            <a:r>
              <a:rPr sz="1200" b="1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344762"/>
                </a:solidFill>
                <a:latin typeface="Calibri"/>
                <a:cs typeface="Calibri"/>
              </a:rPr>
              <a:t>из</a:t>
            </a:r>
            <a:r>
              <a:rPr sz="1200" b="1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200" b="1" spc="-15" dirty="0">
                <a:solidFill>
                  <a:srgbClr val="344762"/>
                </a:solidFill>
                <a:latin typeface="Calibri"/>
                <a:cs typeface="Calibri"/>
              </a:rPr>
              <a:t>искусствоведческих </a:t>
            </a:r>
            <a:r>
              <a:rPr sz="1200" b="1" spc="-26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200" b="1" spc="-30" dirty="0">
                <a:solidFill>
                  <a:srgbClr val="344762"/>
                </a:solidFill>
                <a:latin typeface="Calibri"/>
                <a:cs typeface="Calibri"/>
              </a:rPr>
              <a:t>трудов		</a:t>
            </a:r>
            <a:r>
              <a:rPr sz="1200" b="1" spc="-15" dirty="0">
                <a:solidFill>
                  <a:srgbClr val="344762"/>
                </a:solidFill>
                <a:latin typeface="Calibri"/>
                <a:cs typeface="Calibri"/>
              </a:rPr>
              <a:t>критиков </a:t>
            </a:r>
            <a:r>
              <a:rPr sz="1200" b="1" spc="-26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200" b="1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344762"/>
                </a:solidFill>
                <a:latin typeface="Calibri"/>
                <a:cs typeface="Calibri"/>
              </a:rPr>
              <a:t>ученых»).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40207" y="6208776"/>
            <a:ext cx="8796655" cy="288290"/>
            <a:chOff x="140207" y="6208776"/>
            <a:chExt cx="8796655" cy="288290"/>
          </a:xfrm>
        </p:grpSpPr>
        <p:sp>
          <p:nvSpPr>
            <p:cNvPr id="12" name="object 12"/>
            <p:cNvSpPr/>
            <p:nvPr/>
          </p:nvSpPr>
          <p:spPr>
            <a:xfrm>
              <a:off x="144779" y="6213348"/>
              <a:ext cx="8787765" cy="279400"/>
            </a:xfrm>
            <a:custGeom>
              <a:avLst/>
              <a:gdLst/>
              <a:ahLst/>
              <a:cxnLst/>
              <a:rect l="l" t="t" r="r" b="b"/>
              <a:pathLst>
                <a:path w="8787765" h="279400">
                  <a:moveTo>
                    <a:pt x="8787384" y="0"/>
                  </a:moveTo>
                  <a:lnTo>
                    <a:pt x="0" y="0"/>
                  </a:lnTo>
                  <a:lnTo>
                    <a:pt x="0" y="278891"/>
                  </a:lnTo>
                  <a:lnTo>
                    <a:pt x="8787384" y="278891"/>
                  </a:lnTo>
                  <a:lnTo>
                    <a:pt x="8787384" y="0"/>
                  </a:lnTo>
                  <a:close/>
                </a:path>
              </a:pathLst>
            </a:custGeom>
            <a:solidFill>
              <a:srgbClr val="F7CC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44779" y="6213348"/>
              <a:ext cx="8787765" cy="279400"/>
            </a:xfrm>
            <a:custGeom>
              <a:avLst/>
              <a:gdLst/>
              <a:ahLst/>
              <a:cxnLst/>
              <a:rect l="l" t="t" r="r" b="b"/>
              <a:pathLst>
                <a:path w="8787765" h="279400">
                  <a:moveTo>
                    <a:pt x="0" y="278891"/>
                  </a:moveTo>
                  <a:lnTo>
                    <a:pt x="8787384" y="278891"/>
                  </a:lnTo>
                  <a:lnTo>
                    <a:pt x="8787384" y="0"/>
                  </a:lnTo>
                  <a:lnTo>
                    <a:pt x="0" y="0"/>
                  </a:lnTo>
                  <a:lnTo>
                    <a:pt x="0" y="278891"/>
                  </a:lnTo>
                  <a:close/>
                </a:path>
              </a:pathLst>
            </a:custGeom>
            <a:ln w="9144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626110" marR="5080">
              <a:lnSpc>
                <a:spcPts val="3000"/>
              </a:lnSpc>
              <a:spcBef>
                <a:spcPts val="495"/>
              </a:spcBef>
            </a:pPr>
            <a:r>
              <a:rPr spc="-10" dirty="0"/>
              <a:t>Раздел</a:t>
            </a:r>
            <a:r>
              <a:rPr spc="-65" dirty="0"/>
              <a:t> </a:t>
            </a:r>
            <a:r>
              <a:rPr spc="-5" dirty="0"/>
              <a:t>1.</a:t>
            </a:r>
            <a:r>
              <a:rPr spc="-45" dirty="0"/>
              <a:t> </a:t>
            </a:r>
            <a:r>
              <a:rPr spc="-5" dirty="0"/>
              <a:t>Духовно-нравственные </a:t>
            </a:r>
            <a:r>
              <a:rPr spc="-695" dirty="0"/>
              <a:t> </a:t>
            </a:r>
            <a:r>
              <a:rPr spc="-5" dirty="0"/>
              <a:t>ориентиры</a:t>
            </a:r>
            <a:r>
              <a:rPr spc="-25" dirty="0"/>
              <a:t> </a:t>
            </a:r>
            <a:r>
              <a:rPr spc="-5" dirty="0"/>
              <a:t>в</a:t>
            </a:r>
            <a:r>
              <a:rPr spc="-15" dirty="0"/>
              <a:t> </a:t>
            </a:r>
            <a:r>
              <a:rPr spc="-10" dirty="0"/>
              <a:t>жизни</a:t>
            </a:r>
            <a:r>
              <a:rPr spc="10" dirty="0"/>
              <a:t> </a:t>
            </a:r>
            <a:r>
              <a:rPr spc="-5" dirty="0"/>
              <a:t>человека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1213103"/>
            <a:ext cx="9144000" cy="572770"/>
          </a:xfrm>
          <a:custGeom>
            <a:avLst/>
            <a:gdLst/>
            <a:ahLst/>
            <a:cxnLst/>
            <a:rect l="l" t="t" r="r" b="b"/>
            <a:pathLst>
              <a:path w="9144000" h="572769">
                <a:moveTo>
                  <a:pt x="9144000" y="0"/>
                </a:moveTo>
                <a:lnTo>
                  <a:pt x="0" y="0"/>
                </a:lnTo>
                <a:lnTo>
                  <a:pt x="0" y="572643"/>
                </a:lnTo>
                <a:lnTo>
                  <a:pt x="9144000" y="572643"/>
                </a:lnTo>
                <a:lnTo>
                  <a:pt x="9144000" y="0"/>
                </a:lnTo>
                <a:close/>
              </a:path>
            </a:pathLst>
          </a:custGeom>
          <a:solidFill>
            <a:srgbClr val="48689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661" y="1929819"/>
            <a:ext cx="170872" cy="17580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661" y="2754303"/>
            <a:ext cx="170872" cy="17580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661" y="3577263"/>
            <a:ext cx="170872" cy="17580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661" y="4674543"/>
            <a:ext cx="170872" cy="17580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661" y="5773347"/>
            <a:ext cx="170872" cy="175804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364337" y="1306195"/>
            <a:ext cx="8006080" cy="5040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E7E6E6"/>
                </a:solidFill>
                <a:latin typeface="Georgia"/>
                <a:cs typeface="Georgia"/>
              </a:rPr>
              <a:t>Темы</a:t>
            </a:r>
            <a:r>
              <a:rPr sz="1800" spc="-70" dirty="0">
                <a:solidFill>
                  <a:srgbClr val="E7E6E6"/>
                </a:solidFill>
                <a:latin typeface="Georgia"/>
                <a:cs typeface="Georgia"/>
              </a:rPr>
              <a:t> </a:t>
            </a:r>
            <a:r>
              <a:rPr sz="1800" spc="-15" dirty="0">
                <a:solidFill>
                  <a:srgbClr val="E7E6E6"/>
                </a:solidFill>
                <a:latin typeface="Georgia"/>
                <a:cs typeface="Georgia"/>
              </a:rPr>
              <a:t>этого</a:t>
            </a:r>
            <a:r>
              <a:rPr sz="1800" spc="10" dirty="0">
                <a:solidFill>
                  <a:srgbClr val="E7E6E6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E7E6E6"/>
                </a:solidFill>
                <a:latin typeface="Georgia"/>
                <a:cs typeface="Georgia"/>
              </a:rPr>
              <a:t>раздела: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Georgia"/>
              <a:cs typeface="Georgia"/>
            </a:endParaRPr>
          </a:p>
          <a:p>
            <a:pPr marL="12700" marR="325120" indent="283210" algn="just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связаны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с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вопросами,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которые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человек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задаёт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себе сам,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в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том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числе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в </a:t>
            </a:r>
            <a:r>
              <a:rPr sz="1800" spc="-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ситуации</a:t>
            </a:r>
            <a:r>
              <a:rPr sz="1800" spc="-6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нравственного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выбора;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Georgia"/>
              <a:cs typeface="Georgia"/>
            </a:endParaRPr>
          </a:p>
          <a:p>
            <a:pPr marL="295910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нацеливают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на</a:t>
            </a:r>
            <a:r>
              <a:rPr sz="1800" spc="4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рассуждение</a:t>
            </a:r>
            <a:r>
              <a:rPr sz="1800" spc="44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о 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нравственных</a:t>
            </a:r>
            <a:r>
              <a:rPr sz="1800" spc="409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идеалах</a:t>
            </a:r>
            <a:r>
              <a:rPr sz="1800" spc="45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434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моральных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нормах,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сиюминутном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 и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вечном,</a:t>
            </a:r>
            <a:r>
              <a:rPr sz="1800" spc="-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добре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зле,</a:t>
            </a:r>
            <a:r>
              <a:rPr sz="1800" spc="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свободе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ответственности;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00">
              <a:latin typeface="Georgia"/>
              <a:cs typeface="Georgia"/>
            </a:endParaRPr>
          </a:p>
          <a:p>
            <a:pPr marL="12700" marR="312420" indent="283210" algn="just">
              <a:lnSpc>
                <a:spcPct val="100000"/>
              </a:lnSpc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касаются размышлений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о смысле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жизни, гуманном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антигуманном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поступках,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их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мотивах, причинах внутреннего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разлада и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об угрызениях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совести;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00">
              <a:latin typeface="Georgia"/>
              <a:cs typeface="Georgia"/>
            </a:endParaRPr>
          </a:p>
          <a:p>
            <a:pPr marL="12700" marR="464184" indent="283210">
              <a:lnSpc>
                <a:spcPct val="100000"/>
              </a:lnSpc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позволяют задуматься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об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образе жизни человека,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о выборе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им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жизненного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пути,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значимой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цели и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средствах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её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достижения, любви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sz="1800" spc="-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дружбе;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00">
              <a:latin typeface="Georgia"/>
              <a:cs typeface="Georgia"/>
            </a:endParaRPr>
          </a:p>
          <a:p>
            <a:pPr marL="12700" marR="488950" indent="283210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побуждают</a:t>
            </a:r>
            <a:r>
              <a:rPr sz="1800" spc="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к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 самоанализу,</a:t>
            </a:r>
            <a:r>
              <a:rPr sz="1800" spc="409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осмыслению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опыта</a:t>
            </a:r>
            <a:r>
              <a:rPr sz="1800" spc="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других</a:t>
            </a:r>
            <a:r>
              <a:rPr sz="1800" spc="409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людей</a:t>
            </a:r>
            <a:r>
              <a:rPr sz="1800" spc="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(или </a:t>
            </a:r>
            <a:r>
              <a:rPr sz="1800" spc="-4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поступков</a:t>
            </a:r>
            <a:r>
              <a:rPr sz="1800" spc="8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литературных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героев),</a:t>
            </a:r>
            <a:r>
              <a:rPr sz="1800" spc="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стремящихся</a:t>
            </a:r>
            <a:r>
              <a:rPr sz="1800" spc="-6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понять</a:t>
            </a:r>
            <a:r>
              <a:rPr sz="1800" spc="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себя.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685289"/>
          </a:xfrm>
          <a:custGeom>
            <a:avLst/>
            <a:gdLst/>
            <a:ahLst/>
            <a:cxnLst/>
            <a:rect l="l" t="t" r="r" b="b"/>
            <a:pathLst>
              <a:path w="9144000" h="1685289">
                <a:moveTo>
                  <a:pt x="9144000" y="0"/>
                </a:moveTo>
                <a:lnTo>
                  <a:pt x="0" y="0"/>
                </a:lnTo>
                <a:lnTo>
                  <a:pt x="0" y="1685163"/>
                </a:lnTo>
                <a:lnTo>
                  <a:pt x="9144000" y="1685163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56969" y="225298"/>
            <a:ext cx="6254115" cy="121920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>
              <a:lnSpc>
                <a:spcPts val="3040"/>
              </a:lnSpc>
              <a:spcBef>
                <a:spcPts val="459"/>
              </a:spcBef>
              <a:tabLst>
                <a:tab pos="1362710" algn="l"/>
                <a:tab pos="2123440" algn="l"/>
                <a:tab pos="3864610" algn="l"/>
                <a:tab pos="4463415" algn="l"/>
              </a:tabLst>
            </a:pP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pc="-10" dirty="0">
                <a:solidFill>
                  <a:srgbClr val="FFFFFF"/>
                </a:solidFill>
                <a:latin typeface="Calibri"/>
                <a:cs typeface="Calibri"/>
              </a:rPr>
              <a:t>Б</a:t>
            </a:r>
            <a:r>
              <a:rPr spc="-20" dirty="0">
                <a:solidFill>
                  <a:srgbClr val="FFFFFF"/>
                </a:solidFill>
                <a:latin typeface="Calibri"/>
                <a:cs typeface="Calibri"/>
              </a:rPr>
              <a:t>Щ</a:t>
            </a:r>
            <a:r>
              <a:rPr spc="-10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pc="-5" dirty="0">
                <a:solidFill>
                  <a:srgbClr val="FFFFFF"/>
                </a:solidFill>
                <a:latin typeface="Calibri"/>
                <a:cs typeface="Calibri"/>
              </a:rPr>
              <a:t>Я</a:t>
            </a: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pc="-5" dirty="0">
                <a:solidFill>
                  <a:srgbClr val="FFFFFF"/>
                </a:solidFill>
                <a:latin typeface="Calibri"/>
                <a:cs typeface="Calibri"/>
              </a:rPr>
              <a:t>ИН</a:t>
            </a:r>
            <a:r>
              <a:rPr spc="10" dirty="0">
                <a:solidFill>
                  <a:srgbClr val="FFFFFF"/>
                </a:solidFill>
                <a:latin typeface="Calibri"/>
                <a:cs typeface="Calibri"/>
              </a:rPr>
              <a:t>Ф</a:t>
            </a:r>
            <a:r>
              <a:rPr spc="-10" dirty="0">
                <a:solidFill>
                  <a:srgbClr val="FFFFFF"/>
                </a:solidFill>
                <a:latin typeface="Calibri"/>
                <a:cs typeface="Calibri"/>
              </a:rPr>
              <a:t>ОР</a:t>
            </a: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М</a:t>
            </a:r>
            <a:r>
              <a:rPr spc="-5" dirty="0">
                <a:solidFill>
                  <a:srgbClr val="FFFFFF"/>
                </a:solidFill>
                <a:latin typeface="Calibri"/>
                <a:cs typeface="Calibri"/>
              </a:rPr>
              <a:t>АЦИЯ</a:t>
            </a: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	О</a:t>
            </a:r>
            <a:r>
              <a:rPr spc="-5" dirty="0">
                <a:solidFill>
                  <a:srgbClr val="FFFFFF"/>
                </a:solidFill>
                <a:latin typeface="Calibri"/>
                <a:cs typeface="Calibri"/>
              </a:rPr>
              <a:t>Б</a:t>
            </a: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pc="-5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pc="-85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pc="-65" dirty="0">
                <a:solidFill>
                  <a:srgbClr val="FFFFFF"/>
                </a:solidFill>
                <a:latin typeface="Calibri"/>
                <a:cs typeface="Calibri"/>
              </a:rPr>
              <a:t>Г</a:t>
            </a: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pc="-5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ОМ  </a:t>
            </a:r>
            <a:r>
              <a:rPr spc="-5" dirty="0">
                <a:solidFill>
                  <a:srgbClr val="FFFFFF"/>
                </a:solidFill>
                <a:latin typeface="Calibri"/>
                <a:cs typeface="Calibri"/>
              </a:rPr>
              <a:t>СОЧИНЕНИИ	</a:t>
            </a:r>
            <a:r>
              <a:rPr spc="-10" dirty="0">
                <a:solidFill>
                  <a:srgbClr val="FFFFFF"/>
                </a:solidFill>
                <a:latin typeface="Calibri"/>
                <a:cs typeface="Calibri"/>
              </a:rPr>
              <a:t>(ИЗЛОЖЕНИИ)</a:t>
            </a:r>
          </a:p>
          <a:p>
            <a:pPr marL="12700">
              <a:lnSpc>
                <a:spcPts val="2955"/>
              </a:lnSpc>
              <a:tabLst>
                <a:tab pos="375285" algn="l"/>
                <a:tab pos="2094864" algn="l"/>
                <a:tab pos="3799840" algn="l"/>
              </a:tabLst>
            </a:pPr>
            <a:r>
              <a:rPr spc="-5" dirty="0">
                <a:solidFill>
                  <a:srgbClr val="FFFFFF"/>
                </a:solidFill>
                <a:latin typeface="Calibri"/>
                <a:cs typeface="Calibri"/>
              </a:rPr>
              <a:t>В	</a:t>
            </a:r>
            <a:r>
              <a:rPr spc="-10" dirty="0">
                <a:solidFill>
                  <a:srgbClr val="FFFFFF"/>
                </a:solidFill>
                <a:latin typeface="Calibri"/>
                <a:cs typeface="Calibri"/>
              </a:rPr>
              <a:t>202</a:t>
            </a:r>
            <a:r>
              <a:rPr lang="ru-RU" spc="-10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pc="-10" dirty="0">
                <a:solidFill>
                  <a:srgbClr val="FFFFFF"/>
                </a:solidFill>
                <a:latin typeface="Calibri"/>
                <a:cs typeface="Calibri"/>
              </a:rPr>
              <a:t>-202</a:t>
            </a:r>
            <a:r>
              <a:rPr lang="ru-RU" spc="-10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spc="-1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pc="-5" dirty="0">
                <a:solidFill>
                  <a:srgbClr val="FFFFFF"/>
                </a:solidFill>
                <a:latin typeface="Calibri"/>
                <a:cs typeface="Calibri"/>
              </a:rPr>
              <a:t>УЧЕБНОМ	</a:t>
            </a:r>
            <a:r>
              <a:rPr spc="-95" dirty="0">
                <a:solidFill>
                  <a:srgbClr val="FFFFFF"/>
                </a:solidFill>
                <a:latin typeface="Calibri"/>
                <a:cs typeface="Calibri"/>
              </a:rPr>
              <a:t>ГОДУ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6283" y="1953615"/>
            <a:ext cx="8107045" cy="277622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30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000" b="1" spc="-40" dirty="0">
                <a:solidFill>
                  <a:srgbClr val="344762"/>
                </a:solidFill>
                <a:latin typeface="Calibri"/>
                <a:cs typeface="Calibri"/>
              </a:rPr>
              <a:t>Результатом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344762"/>
                </a:solidFill>
                <a:latin typeface="Calibri"/>
                <a:cs typeface="Calibri"/>
              </a:rPr>
              <a:t>итогового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сочинения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является</a:t>
            </a:r>
            <a:r>
              <a:rPr sz="2000" b="1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«зачёт»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344762"/>
                </a:solidFill>
                <a:latin typeface="Calibri"/>
                <a:cs typeface="Calibri"/>
              </a:rPr>
              <a:t>(допуск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 к</a:t>
            </a:r>
            <a:r>
              <a:rPr sz="2000" b="1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ГИА)</a:t>
            </a:r>
            <a:r>
              <a:rPr sz="2000" b="1" spc="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или</a:t>
            </a:r>
            <a:endParaRPr sz="2000" dirty="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204"/>
              </a:spcBef>
            </a:pP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«незачёт».</a:t>
            </a:r>
            <a:endParaRPr sz="2000" dirty="0">
              <a:latin typeface="Calibri"/>
              <a:cs typeface="Calibri"/>
            </a:endParaRPr>
          </a:p>
          <a:p>
            <a:pPr marL="356870" marR="127000" indent="-344805">
              <a:lnSpc>
                <a:spcPct val="108500"/>
              </a:lnSpc>
              <a:spcBef>
                <a:spcPts val="119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000" b="1" spc="-30" dirty="0">
                <a:solidFill>
                  <a:srgbClr val="344762"/>
                </a:solidFill>
                <a:latin typeface="Calibri"/>
                <a:cs typeface="Calibri"/>
              </a:rPr>
              <a:t>Если</a:t>
            </a:r>
            <a:r>
              <a:rPr sz="2000" b="1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выпускник</a:t>
            </a:r>
            <a:r>
              <a:rPr sz="2000" b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344762"/>
                </a:solidFill>
                <a:latin typeface="Calibri"/>
                <a:cs typeface="Calibri"/>
              </a:rPr>
              <a:t>получил</a:t>
            </a:r>
            <a:r>
              <a:rPr sz="2000" b="1" spc="-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за</a:t>
            </a:r>
            <a:r>
              <a:rPr sz="2000" b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344762"/>
                </a:solidFill>
                <a:latin typeface="Calibri"/>
                <a:cs typeface="Calibri"/>
              </a:rPr>
              <a:t>итоговое 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сочинение 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35" dirty="0">
                <a:solidFill>
                  <a:srgbClr val="344762"/>
                </a:solidFill>
                <a:latin typeface="Calibri"/>
                <a:cs typeface="Calibri"/>
              </a:rPr>
              <a:t>неудовлетворительный</a:t>
            </a:r>
            <a:r>
              <a:rPr sz="2000" b="1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60" dirty="0">
                <a:solidFill>
                  <a:srgbClr val="344762"/>
                </a:solidFill>
                <a:latin typeface="Calibri"/>
                <a:cs typeface="Calibri"/>
              </a:rPr>
              <a:t>результат, </a:t>
            </a:r>
            <a:r>
              <a:rPr sz="2000" b="1" spc="-25" dirty="0">
                <a:solidFill>
                  <a:srgbClr val="344762"/>
                </a:solidFill>
                <a:latin typeface="Calibri"/>
                <a:cs typeface="Calibri"/>
              </a:rPr>
              <a:t>ему </a:t>
            </a:r>
            <a:r>
              <a:rPr sz="2000" b="1" spc="-20" dirty="0">
                <a:solidFill>
                  <a:srgbClr val="344762"/>
                </a:solidFill>
                <a:latin typeface="Calibri"/>
                <a:cs typeface="Calibri"/>
              </a:rPr>
              <a:t>предоставляется 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возможность </a:t>
            </a:r>
            <a:r>
              <a:rPr sz="2000" b="1" spc="-4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344762"/>
                </a:solidFill>
                <a:latin typeface="Calibri"/>
                <a:cs typeface="Calibri"/>
              </a:rPr>
              <a:t>его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пересдать</a:t>
            </a:r>
            <a:r>
              <a:rPr sz="2000" b="1" spc="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2000" b="1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25" dirty="0">
                <a:solidFill>
                  <a:srgbClr val="344762"/>
                </a:solidFill>
                <a:latin typeface="Calibri"/>
                <a:cs typeface="Calibri"/>
              </a:rPr>
              <a:t>текущем</a:t>
            </a:r>
            <a:r>
              <a:rPr sz="2000" b="1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70" dirty="0">
                <a:solidFill>
                  <a:srgbClr val="344762"/>
                </a:solidFill>
                <a:latin typeface="Calibri"/>
                <a:cs typeface="Calibri"/>
              </a:rPr>
              <a:t>году.</a:t>
            </a:r>
            <a:endParaRPr sz="2000" dirty="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124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Дата</a:t>
            </a:r>
            <a:r>
              <a:rPr sz="2000" b="1" spc="-4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E65E52"/>
                </a:solidFill>
                <a:latin typeface="Calibri"/>
                <a:cs typeface="Calibri"/>
              </a:rPr>
              <a:t>написания:</a:t>
            </a:r>
            <a:r>
              <a:rPr sz="2000" b="1" spc="2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0</a:t>
            </a:r>
            <a:r>
              <a:rPr lang="ru-RU" sz="2000" b="1" spc="-10" dirty="0">
                <a:solidFill>
                  <a:srgbClr val="344762"/>
                </a:solidFill>
                <a:latin typeface="Calibri"/>
                <a:cs typeface="Calibri"/>
              </a:rPr>
              <a:t>4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.12.202</a:t>
            </a:r>
            <a:r>
              <a:rPr lang="ru-RU" sz="2000" b="1" spc="-10" dirty="0">
                <a:solidFill>
                  <a:srgbClr val="344762"/>
                </a:solidFill>
                <a:latin typeface="Calibri"/>
                <a:cs typeface="Calibri"/>
              </a:rPr>
              <a:t>4</a:t>
            </a:r>
            <a:r>
              <a:rPr sz="2000" b="1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210" dirty="0">
                <a:solidFill>
                  <a:srgbClr val="344762"/>
                </a:solidFill>
                <a:latin typeface="Calibri"/>
                <a:cs typeface="Calibri"/>
              </a:rPr>
              <a:t>г.</a:t>
            </a:r>
            <a:endParaRPr sz="2000" dirty="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140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Время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E65E52"/>
                </a:solidFill>
                <a:latin typeface="Calibri"/>
                <a:cs typeface="Calibri"/>
              </a:rPr>
              <a:t>написания:</a:t>
            </a:r>
            <a:r>
              <a:rPr sz="2000" b="1" spc="5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3ч.</a:t>
            </a:r>
            <a:r>
              <a:rPr sz="2000" b="1" spc="-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344762"/>
                </a:solidFill>
                <a:latin typeface="Calibri"/>
                <a:cs typeface="Calibri"/>
              </a:rPr>
              <a:t>55</a:t>
            </a:r>
            <a:r>
              <a:rPr sz="2000" b="1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мин.</a:t>
            </a:r>
            <a:r>
              <a:rPr sz="2000" b="1" spc="434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(235</a:t>
            </a:r>
            <a:r>
              <a:rPr sz="2000" b="1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мин.)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3755" y="4728209"/>
            <a:ext cx="449326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21665" algn="l"/>
                <a:tab pos="2037714" algn="l"/>
                <a:tab pos="3300095" algn="l"/>
              </a:tabLst>
            </a:pP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Для	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у</a:t>
            </a:r>
            <a:r>
              <a:rPr sz="2000" b="1" spc="-5" dirty="0">
                <a:solidFill>
                  <a:srgbClr val="344762"/>
                </a:solidFill>
                <a:latin typeface="Calibri"/>
                <a:cs typeface="Calibri"/>
              </a:rPr>
              <a:t>ч</a:t>
            </a:r>
            <a:r>
              <a:rPr sz="2000" b="1" spc="-25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стни</a:t>
            </a:r>
            <a:r>
              <a:rPr sz="2000" b="1" spc="-45" dirty="0">
                <a:solidFill>
                  <a:srgbClr val="344762"/>
                </a:solidFill>
                <a:latin typeface="Calibri"/>
                <a:cs typeface="Calibri"/>
              </a:rPr>
              <a:t>к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в	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2000" b="1" spc="-30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2000" b="1" spc="-30" dirty="0">
                <a:solidFill>
                  <a:srgbClr val="344762"/>
                </a:solidFill>
                <a:latin typeface="Calibri"/>
                <a:cs typeface="Calibri"/>
              </a:rPr>
              <a:t>г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2000" b="1" spc="-20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2000" b="1" spc="-2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2000" b="1" spc="-30" dirty="0">
                <a:solidFill>
                  <a:srgbClr val="344762"/>
                </a:solidFill>
                <a:latin typeface="Calibri"/>
                <a:cs typeface="Calibri"/>
              </a:rPr>
              <a:t>г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о	</a:t>
            </a:r>
            <a:r>
              <a:rPr sz="2000" b="1" spc="-5" dirty="0">
                <a:solidFill>
                  <a:srgbClr val="344762"/>
                </a:solidFill>
                <a:latin typeface="Calibri"/>
                <a:cs typeface="Calibri"/>
              </a:rPr>
              <a:t>со</a:t>
            </a:r>
            <a:r>
              <a:rPr sz="2000" b="1" spc="5" dirty="0">
                <a:solidFill>
                  <a:srgbClr val="344762"/>
                </a:solidFill>
                <a:latin typeface="Calibri"/>
                <a:cs typeface="Calibri"/>
              </a:rPr>
              <a:t>ч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2000" b="1" spc="-5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ни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я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81371" y="4721097"/>
            <a:ext cx="238188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82420" algn="l"/>
                <a:tab pos="1870075" algn="l"/>
              </a:tabLst>
            </a:pPr>
            <a:r>
              <a:rPr sz="2000" b="1" spc="-5" dirty="0">
                <a:solidFill>
                  <a:srgbClr val="344762"/>
                </a:solidFill>
                <a:latin typeface="Calibri"/>
                <a:cs typeface="Calibri"/>
              </a:rPr>
              <a:t>(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2000" b="1" spc="-80" dirty="0">
                <a:solidFill>
                  <a:srgbClr val="344762"/>
                </a:solidFill>
                <a:latin typeface="Calibri"/>
                <a:cs typeface="Calibri"/>
              </a:rPr>
              <a:t>з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л</a:t>
            </a:r>
            <a:r>
              <a:rPr sz="2000" b="1" spc="-50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2000" b="1" spc="-75" dirty="0">
                <a:solidFill>
                  <a:srgbClr val="344762"/>
                </a:solidFill>
                <a:latin typeface="Calibri"/>
                <a:cs typeface="Calibri"/>
              </a:rPr>
              <a:t>ж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2000" b="1" spc="10" dirty="0">
                <a:solidFill>
                  <a:srgbClr val="344762"/>
                </a:solidFill>
                <a:latin typeface="Calibri"/>
                <a:cs typeface="Calibri"/>
              </a:rPr>
              <a:t>ни</a:t>
            </a:r>
            <a:r>
              <a:rPr sz="2000" b="1" spc="-30" dirty="0">
                <a:solidFill>
                  <a:srgbClr val="344762"/>
                </a:solidFill>
                <a:latin typeface="Calibri"/>
                <a:cs typeface="Calibri"/>
              </a:rPr>
              <a:t>я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)	с	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2000" b="1" spc="-20" dirty="0">
                <a:solidFill>
                  <a:srgbClr val="344762"/>
                </a:solidFill>
                <a:latin typeface="Calibri"/>
                <a:cs typeface="Calibri"/>
              </a:rPr>
              <a:t>З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,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19084" y="4721097"/>
            <a:ext cx="73787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0" dirty="0">
                <a:solidFill>
                  <a:srgbClr val="344762"/>
                </a:solidFill>
                <a:latin typeface="Calibri"/>
                <a:cs typeface="Calibri"/>
              </a:rPr>
              <a:t>д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2000" b="1" spc="-50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2000" b="1" spc="20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й-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0707" y="5033517"/>
            <a:ext cx="6671309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93190" algn="l"/>
                <a:tab pos="1705610" algn="l"/>
                <a:tab pos="3086735" algn="l"/>
                <a:tab pos="5481320" algn="l"/>
              </a:tabLst>
            </a:pP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2000" b="1" spc="-25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вал</a:t>
            </a:r>
            <a:r>
              <a:rPr sz="2000" b="1" spc="1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2000" b="1" spc="-65" dirty="0">
                <a:solidFill>
                  <a:srgbClr val="344762"/>
                </a:solidFill>
                <a:latin typeface="Calibri"/>
                <a:cs typeface="Calibri"/>
              </a:rPr>
              <a:t>д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в	и	и</a:t>
            </a:r>
            <a:r>
              <a:rPr sz="2000" b="1" spc="-25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вал</a:t>
            </a:r>
            <a:r>
              <a:rPr sz="2000" b="1" spc="1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2000" b="1" spc="-65" dirty="0">
                <a:solidFill>
                  <a:srgbClr val="344762"/>
                </a:solidFill>
                <a:latin typeface="Calibri"/>
                <a:cs typeface="Calibri"/>
              </a:rPr>
              <a:t>д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в	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п</a:t>
            </a:r>
            <a:r>
              <a:rPr sz="2000" b="1" spc="5" dirty="0">
                <a:solidFill>
                  <a:srgbClr val="344762"/>
                </a:solidFill>
                <a:latin typeface="Calibri"/>
                <a:cs typeface="Calibri"/>
              </a:rPr>
              <a:t>р</a:t>
            </a:r>
            <a:r>
              <a:rPr sz="2000" b="1" spc="-9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2000" b="1" spc="-65" dirty="0">
                <a:solidFill>
                  <a:srgbClr val="344762"/>
                </a:solidFill>
                <a:latin typeface="Calibri"/>
                <a:cs typeface="Calibri"/>
              </a:rPr>
              <a:t>д</a:t>
            </a:r>
            <a:r>
              <a:rPr sz="2000" b="1" spc="-60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л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жи</a:t>
            </a:r>
            <a:r>
              <a:rPr sz="2000" b="1" spc="-65" dirty="0">
                <a:solidFill>
                  <a:srgbClr val="344762"/>
                </a:solidFill>
                <a:latin typeface="Calibri"/>
                <a:cs typeface="Calibri"/>
              </a:rPr>
              <a:t>те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л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ь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с</a:t>
            </a:r>
            <a:r>
              <a:rPr sz="2000" b="1" spc="-25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ь	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2000" b="1" spc="5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п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2000" b="1" spc="10" dirty="0">
                <a:solidFill>
                  <a:srgbClr val="344762"/>
                </a:solidFill>
                <a:latin typeface="Calibri"/>
                <a:cs typeface="Calibri"/>
              </a:rPr>
              <a:t>с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2000" b="1" spc="-5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2000" b="1" spc="-25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я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546975" y="5033517"/>
            <a:ext cx="110617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итогового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6283" y="5359705"/>
            <a:ext cx="6296660" cy="828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>
              <a:lnSpc>
                <a:spcPct val="100000"/>
              </a:lnSpc>
              <a:spcBef>
                <a:spcPts val="100"/>
              </a:spcBef>
            </a:pP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сочинения</a:t>
            </a:r>
            <a:r>
              <a:rPr sz="2000" b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344762"/>
                </a:solidFill>
                <a:latin typeface="Calibri"/>
                <a:cs typeface="Calibri"/>
              </a:rPr>
              <a:t>(изложения)</a:t>
            </a:r>
            <a:r>
              <a:rPr sz="2000" b="1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увеличивается</a:t>
            </a:r>
            <a:r>
              <a:rPr sz="2000" b="1" spc="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на</a:t>
            </a:r>
            <a:r>
              <a:rPr sz="2000" b="1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E65E52"/>
                </a:solidFill>
                <a:latin typeface="Calibri"/>
                <a:cs typeface="Calibri"/>
              </a:rPr>
              <a:t>1,5</a:t>
            </a:r>
            <a:r>
              <a:rPr sz="2000" spc="-4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E65E52"/>
                </a:solidFill>
                <a:latin typeface="Calibri"/>
                <a:cs typeface="Calibri"/>
              </a:rPr>
              <a:t>часа</a:t>
            </a:r>
            <a:r>
              <a:rPr sz="2000" spc="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E65E52"/>
                </a:solidFill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151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000" b="1" spc="-15" dirty="0">
                <a:solidFill>
                  <a:srgbClr val="E65E52"/>
                </a:solidFill>
                <a:latin typeface="Calibri"/>
                <a:cs typeface="Calibri"/>
              </a:rPr>
              <a:t>Возможность 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пересдачи:</a:t>
            </a:r>
            <a:r>
              <a:rPr sz="2000" b="1" spc="-3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lang="ru-RU" sz="2000" b="1" dirty="0">
                <a:latin typeface="Calibri"/>
                <a:cs typeface="Calibri"/>
              </a:rPr>
              <a:t>5</a:t>
            </a:r>
            <a:r>
              <a:rPr sz="2000" b="1" spc="25" dirty="0"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344762"/>
                </a:solidFill>
                <a:latin typeface="Calibri"/>
                <a:cs typeface="Calibri"/>
              </a:rPr>
              <a:t>февраля,</a:t>
            </a:r>
            <a:r>
              <a:rPr sz="2000" b="1" spc="-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lang="ru-RU" sz="2000" b="1" spc="-5" dirty="0">
                <a:solidFill>
                  <a:srgbClr val="344762"/>
                </a:solidFill>
                <a:latin typeface="Calibri"/>
                <a:cs typeface="Calibri"/>
              </a:rPr>
              <a:t>9</a:t>
            </a:r>
            <a:r>
              <a:rPr sz="2000" b="1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20" dirty="0" err="1">
                <a:solidFill>
                  <a:srgbClr val="344762"/>
                </a:solidFill>
                <a:latin typeface="Calibri"/>
                <a:cs typeface="Calibri"/>
              </a:rPr>
              <a:t>апреля</a:t>
            </a:r>
            <a:r>
              <a:rPr sz="2000" b="1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202</a:t>
            </a:r>
            <a:r>
              <a:rPr lang="ru-RU" sz="2000" b="1" dirty="0">
                <a:solidFill>
                  <a:srgbClr val="344762"/>
                </a:solidFill>
                <a:latin typeface="Calibri"/>
                <a:cs typeface="Calibri"/>
              </a:rPr>
              <a:t>5</a:t>
            </a:r>
            <a:r>
              <a:rPr sz="2000" b="1" spc="-6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150" dirty="0">
                <a:solidFill>
                  <a:srgbClr val="344762"/>
                </a:solidFill>
                <a:latin typeface="Calibri"/>
                <a:cs typeface="Calibri"/>
              </a:rPr>
              <a:t>г.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626110" marR="5080">
              <a:lnSpc>
                <a:spcPts val="3000"/>
              </a:lnSpc>
              <a:spcBef>
                <a:spcPts val="495"/>
              </a:spcBef>
            </a:pPr>
            <a:r>
              <a:rPr spc="-10" dirty="0"/>
              <a:t>Раздел </a:t>
            </a:r>
            <a:r>
              <a:rPr spc="-5" dirty="0"/>
              <a:t>2. </a:t>
            </a:r>
            <a:r>
              <a:rPr spc="-10" dirty="0"/>
              <a:t>Семья, </a:t>
            </a:r>
            <a:r>
              <a:rPr spc="-5" dirty="0"/>
              <a:t>общество, Отечество </a:t>
            </a:r>
            <a:r>
              <a:rPr spc="-700" dirty="0"/>
              <a:t> </a:t>
            </a:r>
            <a:r>
              <a:rPr spc="-5" dirty="0"/>
              <a:t>в</a:t>
            </a:r>
            <a:r>
              <a:rPr spc="-15" dirty="0"/>
              <a:t> </a:t>
            </a:r>
            <a:r>
              <a:rPr spc="-10" dirty="0"/>
              <a:t>жизни</a:t>
            </a:r>
            <a:r>
              <a:rPr dirty="0"/>
              <a:t> </a:t>
            </a:r>
            <a:r>
              <a:rPr spc="-5" dirty="0"/>
              <a:t>человека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1213103"/>
            <a:ext cx="9144000" cy="572770"/>
          </a:xfrm>
          <a:custGeom>
            <a:avLst/>
            <a:gdLst/>
            <a:ahLst/>
            <a:cxnLst/>
            <a:rect l="l" t="t" r="r" b="b"/>
            <a:pathLst>
              <a:path w="9144000" h="572769">
                <a:moveTo>
                  <a:pt x="9144000" y="0"/>
                </a:moveTo>
                <a:lnTo>
                  <a:pt x="0" y="0"/>
                </a:lnTo>
                <a:lnTo>
                  <a:pt x="0" y="572643"/>
                </a:lnTo>
                <a:lnTo>
                  <a:pt x="9144000" y="572643"/>
                </a:lnTo>
                <a:lnTo>
                  <a:pt x="9144000" y="0"/>
                </a:lnTo>
                <a:close/>
              </a:path>
            </a:pathLst>
          </a:custGeom>
          <a:solidFill>
            <a:srgbClr val="48689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661" y="1929819"/>
            <a:ext cx="170872" cy="17580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661" y="2754303"/>
            <a:ext cx="170872" cy="17580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661" y="3851583"/>
            <a:ext cx="170872" cy="17580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661" y="4400223"/>
            <a:ext cx="170872" cy="17580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661" y="5223183"/>
            <a:ext cx="170872" cy="175804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364337" y="1306195"/>
            <a:ext cx="8113395" cy="4751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E7E6E6"/>
                </a:solidFill>
                <a:latin typeface="Georgia"/>
                <a:cs typeface="Georgia"/>
              </a:rPr>
              <a:t>Темы</a:t>
            </a:r>
            <a:r>
              <a:rPr sz="1800" spc="-70" dirty="0">
                <a:solidFill>
                  <a:srgbClr val="E7E6E6"/>
                </a:solidFill>
                <a:latin typeface="Georgia"/>
                <a:cs typeface="Georgia"/>
              </a:rPr>
              <a:t> </a:t>
            </a:r>
            <a:r>
              <a:rPr sz="1800" spc="-15" dirty="0">
                <a:solidFill>
                  <a:srgbClr val="E7E6E6"/>
                </a:solidFill>
                <a:latin typeface="Georgia"/>
                <a:cs typeface="Georgia"/>
              </a:rPr>
              <a:t>этого</a:t>
            </a:r>
            <a:r>
              <a:rPr sz="1800" spc="10" dirty="0">
                <a:solidFill>
                  <a:srgbClr val="E7E6E6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E7E6E6"/>
                </a:solidFill>
                <a:latin typeface="Georgia"/>
                <a:cs typeface="Georgia"/>
              </a:rPr>
              <a:t>раздела: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Georgia"/>
              <a:cs typeface="Georgia"/>
            </a:endParaRPr>
          </a:p>
          <a:p>
            <a:pPr marL="12700" marR="5080" indent="28321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связаны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со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взглядом</a:t>
            </a:r>
            <a:r>
              <a:rPr sz="1800" spc="409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на</a:t>
            </a:r>
            <a:r>
              <a:rPr sz="1800" spc="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r>
              <a:rPr sz="1800" spc="7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как</a:t>
            </a:r>
            <a:r>
              <a:rPr sz="1800" spc="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представителя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семьи,</a:t>
            </a:r>
            <a:r>
              <a:rPr sz="1800" spc="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социума, </a:t>
            </a:r>
            <a:r>
              <a:rPr sz="1800" spc="-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народа, поколения,</a:t>
            </a:r>
            <a:r>
              <a:rPr sz="1800" spc="-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эпохи;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Georgia"/>
              <a:cs typeface="Georgia"/>
            </a:endParaRPr>
          </a:p>
          <a:p>
            <a:pPr marL="12700" marR="283845" indent="283210" algn="just">
              <a:lnSpc>
                <a:spcPct val="100000"/>
              </a:lnSpc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нацеливают на размышление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о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семейных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общественных ценностях, </a:t>
            </a:r>
            <a:r>
              <a:rPr sz="1800" spc="-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традициях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обычаях,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межличностных отношениях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влиянии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среды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на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 человека;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00">
              <a:latin typeface="Georgia"/>
              <a:cs typeface="Georgia"/>
            </a:endParaRPr>
          </a:p>
          <a:p>
            <a:pPr marL="50800" marR="425450" indent="330200">
              <a:lnSpc>
                <a:spcPct val="100000"/>
              </a:lnSpc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касаются</a:t>
            </a:r>
            <a:r>
              <a:rPr sz="1800" spc="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вопросов</a:t>
            </a:r>
            <a:r>
              <a:rPr sz="1800" spc="9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исторического</a:t>
            </a:r>
            <a:r>
              <a:rPr sz="1800" spc="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времени,</a:t>
            </a:r>
            <a:r>
              <a:rPr sz="1800" spc="4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гражданских</a:t>
            </a:r>
            <a:r>
              <a:rPr sz="1800" spc="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идеалов, </a:t>
            </a:r>
            <a:r>
              <a:rPr sz="1800" spc="-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важности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сохранения</a:t>
            </a:r>
            <a:r>
              <a:rPr sz="1800" spc="-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исторической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 памяти,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роли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личности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истории;</a:t>
            </a:r>
            <a:endParaRPr sz="1800">
              <a:latin typeface="Georgia"/>
              <a:cs typeface="Georgia"/>
            </a:endParaRPr>
          </a:p>
          <a:p>
            <a:pPr marL="12700" marR="2047239" indent="28321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позволяют</a:t>
            </a:r>
            <a:r>
              <a:rPr sz="1800" spc="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задуматься</a:t>
            </a:r>
            <a:r>
              <a:rPr sz="1800" spc="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славе</a:t>
            </a:r>
            <a:r>
              <a:rPr sz="1800" spc="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бесславии,</a:t>
            </a:r>
            <a:r>
              <a:rPr sz="1800" spc="-5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личном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sz="1800" spc="-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общественном,</a:t>
            </a:r>
            <a:r>
              <a:rPr sz="1800" spc="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своём</a:t>
            </a:r>
            <a:r>
              <a:rPr sz="1800" spc="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вкладе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в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общественный</a:t>
            </a:r>
            <a:r>
              <a:rPr sz="1800" spc="-4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прогресс;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Georgia"/>
              <a:cs typeface="Georgia"/>
            </a:endParaRPr>
          </a:p>
          <a:p>
            <a:pPr marL="295910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побуждают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рассуждать</a:t>
            </a:r>
            <a:r>
              <a:rPr sz="1800" spc="-4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об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образовании</a:t>
            </a:r>
            <a:r>
              <a:rPr sz="1800" spc="-4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800" spc="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воспитании,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 споре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поколений и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об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общественном</a:t>
            </a:r>
            <a:r>
              <a:rPr sz="1800" spc="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благополучии,</a:t>
            </a:r>
            <a:r>
              <a:rPr sz="1800" spc="-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800" spc="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народном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подвиге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направлениях</a:t>
            </a:r>
            <a:r>
              <a:rPr sz="1800" spc="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развития</a:t>
            </a:r>
            <a:r>
              <a:rPr sz="1800" spc="-5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общества.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1739" y="184785"/>
            <a:ext cx="5684520" cy="871219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2700" marR="5080">
              <a:lnSpc>
                <a:spcPts val="3300"/>
              </a:lnSpc>
              <a:spcBef>
                <a:spcPts val="254"/>
              </a:spcBef>
            </a:pPr>
            <a:r>
              <a:rPr spc="-10" dirty="0"/>
              <a:t>Раздел </a:t>
            </a:r>
            <a:r>
              <a:rPr dirty="0"/>
              <a:t>3. </a:t>
            </a:r>
            <a:r>
              <a:rPr spc="-10" dirty="0"/>
              <a:t>Природа </a:t>
            </a:r>
            <a:r>
              <a:rPr spc="-5" dirty="0"/>
              <a:t>и </a:t>
            </a:r>
            <a:r>
              <a:rPr spc="-10" dirty="0"/>
              <a:t>культура </a:t>
            </a:r>
            <a:r>
              <a:rPr spc="-700" dirty="0"/>
              <a:t> </a:t>
            </a:r>
            <a:r>
              <a:rPr spc="-5" dirty="0"/>
              <a:t>в</a:t>
            </a:r>
            <a:r>
              <a:rPr dirty="0"/>
              <a:t> </a:t>
            </a:r>
            <a:r>
              <a:rPr spc="-10" dirty="0"/>
              <a:t>жизни</a:t>
            </a:r>
            <a:r>
              <a:rPr spc="15" dirty="0"/>
              <a:t> </a:t>
            </a:r>
            <a:r>
              <a:rPr spc="-5" dirty="0"/>
              <a:t>человека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1213103"/>
            <a:ext cx="9144000" cy="572770"/>
          </a:xfrm>
          <a:custGeom>
            <a:avLst/>
            <a:gdLst/>
            <a:ahLst/>
            <a:cxnLst/>
            <a:rect l="l" t="t" r="r" b="b"/>
            <a:pathLst>
              <a:path w="9144000" h="572769">
                <a:moveTo>
                  <a:pt x="9144000" y="0"/>
                </a:moveTo>
                <a:lnTo>
                  <a:pt x="0" y="0"/>
                </a:lnTo>
                <a:lnTo>
                  <a:pt x="0" y="572643"/>
                </a:lnTo>
                <a:lnTo>
                  <a:pt x="9144000" y="572643"/>
                </a:lnTo>
                <a:lnTo>
                  <a:pt x="9144000" y="0"/>
                </a:lnTo>
                <a:close/>
              </a:path>
            </a:pathLst>
          </a:custGeom>
          <a:solidFill>
            <a:srgbClr val="48689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9149" y="1929819"/>
            <a:ext cx="170872" cy="17580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9149" y="2754303"/>
            <a:ext cx="170872" cy="17580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9149" y="3851583"/>
            <a:ext cx="170872" cy="17580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9149" y="4948863"/>
            <a:ext cx="170872" cy="17580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9149" y="5773347"/>
            <a:ext cx="170872" cy="175804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78130" y="1306195"/>
            <a:ext cx="8999220" cy="5314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E7E6E6"/>
                </a:solidFill>
                <a:latin typeface="Georgia"/>
                <a:cs typeface="Georgia"/>
              </a:rPr>
              <a:t>Темы</a:t>
            </a:r>
            <a:r>
              <a:rPr sz="1800" spc="-70" dirty="0">
                <a:solidFill>
                  <a:srgbClr val="E7E6E6"/>
                </a:solidFill>
                <a:latin typeface="Georgia"/>
                <a:cs typeface="Georgia"/>
              </a:rPr>
              <a:t> </a:t>
            </a:r>
            <a:r>
              <a:rPr sz="1800" spc="-15" dirty="0">
                <a:solidFill>
                  <a:srgbClr val="E7E6E6"/>
                </a:solidFill>
                <a:latin typeface="Georgia"/>
                <a:cs typeface="Georgia"/>
              </a:rPr>
              <a:t>этого</a:t>
            </a:r>
            <a:r>
              <a:rPr sz="1800" spc="10" dirty="0">
                <a:solidFill>
                  <a:srgbClr val="E7E6E6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E7E6E6"/>
                </a:solidFill>
                <a:latin typeface="Georgia"/>
                <a:cs typeface="Georgia"/>
              </a:rPr>
              <a:t>раздела: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Georgia"/>
              <a:cs typeface="Georgia"/>
            </a:endParaRPr>
          </a:p>
          <a:p>
            <a:pPr marL="12700" marR="1041400" indent="28321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связаны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с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философскими,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социальными,</a:t>
            </a:r>
            <a:r>
              <a:rPr sz="1800" spc="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этическими,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эстетическими </a:t>
            </a:r>
            <a:r>
              <a:rPr sz="1800" spc="-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проблемами,</a:t>
            </a:r>
            <a:r>
              <a:rPr sz="1800" spc="-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вопросами</a:t>
            </a:r>
            <a:r>
              <a:rPr sz="1800" spc="-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экологии;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Georgia"/>
              <a:cs typeface="Georgia"/>
            </a:endParaRPr>
          </a:p>
          <a:p>
            <a:pPr marL="12700" marR="5080" indent="283210" algn="just">
              <a:lnSpc>
                <a:spcPct val="100000"/>
              </a:lnSpc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нацеливают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на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рассуждение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об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искусстве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науке,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о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феномене таланта, ценности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художественного 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творчества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научного 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поиска,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о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собственных предпочтениях или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интересах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sz="1800" spc="-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области</a:t>
            </a:r>
            <a:r>
              <a:rPr sz="1800" spc="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искусства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науки;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00">
              <a:latin typeface="Georgia"/>
              <a:cs typeface="Georgia"/>
            </a:endParaRPr>
          </a:p>
          <a:p>
            <a:pPr marL="12700" marR="719455" indent="283210">
              <a:lnSpc>
                <a:spcPct val="100000"/>
              </a:lnSpc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касаются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миссии</a:t>
            </a:r>
            <a:r>
              <a:rPr sz="1800" spc="36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художника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ответственности</a:t>
            </a:r>
            <a:r>
              <a:rPr sz="1800" spc="7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науки,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значения </a:t>
            </a:r>
            <a:r>
              <a:rPr sz="1800" spc="-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великих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творений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искусства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научных</a:t>
            </a:r>
            <a:r>
              <a:rPr sz="1800" spc="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открытий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(в</a:t>
            </a:r>
            <a:r>
              <a:rPr sz="1800" spc="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том</a:t>
            </a:r>
            <a:r>
              <a:rPr sz="1800" spc="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числе</a:t>
            </a:r>
            <a:r>
              <a:rPr sz="1800" spc="-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sz="1800" spc="3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связи</a:t>
            </a:r>
            <a:r>
              <a:rPr sz="1800" spc="-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с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юбилейными</a:t>
            </a:r>
            <a:r>
              <a:rPr sz="1800" spc="-4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датами);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Georgia"/>
              <a:cs typeface="Georgia"/>
            </a:endParaRPr>
          </a:p>
          <a:p>
            <a:pPr marL="12700" marR="1040765" indent="283210">
              <a:lnSpc>
                <a:spcPct val="100000"/>
              </a:lnSpc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позволяют</a:t>
            </a:r>
            <a:r>
              <a:rPr sz="1800" spc="4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осмысливать</a:t>
            </a:r>
            <a:r>
              <a:rPr sz="1800" spc="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роль</a:t>
            </a:r>
            <a:r>
              <a:rPr sz="1800" spc="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культуры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 в</a:t>
            </a:r>
            <a:r>
              <a:rPr sz="1800" spc="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жизни</a:t>
            </a:r>
            <a:r>
              <a:rPr sz="1800" spc="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человека,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важность </a:t>
            </a:r>
            <a:r>
              <a:rPr sz="1800" spc="-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исторической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памяти,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сохранения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традиционных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ценностей;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00">
              <a:latin typeface="Georgia"/>
              <a:cs typeface="Georgia"/>
            </a:endParaRPr>
          </a:p>
          <a:p>
            <a:pPr marL="295910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побуждают</a:t>
            </a:r>
            <a:r>
              <a:rPr sz="1800" spc="6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задуматься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800" spc="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взаимодействии</a:t>
            </a:r>
            <a:r>
              <a:rPr sz="1800" spc="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4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природы,</a:t>
            </a:r>
            <a:endParaRPr sz="1800">
              <a:latin typeface="Georgia"/>
              <a:cs typeface="Georgia"/>
            </a:endParaRPr>
          </a:p>
          <a:p>
            <a:pPr marL="12700" marR="704215">
              <a:lnSpc>
                <a:spcPct val="100000"/>
              </a:lnSpc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направлениях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развития</a:t>
            </a:r>
            <a:r>
              <a:rPr sz="1800" spc="-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культуры,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влиянии</a:t>
            </a:r>
            <a:r>
              <a:rPr sz="1800" spc="-4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искусства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новых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технологий</a:t>
            </a:r>
            <a:r>
              <a:rPr sz="1800" spc="4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на </a:t>
            </a:r>
            <a:r>
              <a:rPr sz="1800" spc="-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человека.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685289"/>
          </a:xfrm>
          <a:custGeom>
            <a:avLst/>
            <a:gdLst/>
            <a:ahLst/>
            <a:cxnLst/>
            <a:rect l="l" t="t" r="r" b="b"/>
            <a:pathLst>
              <a:path w="9144000" h="1685289">
                <a:moveTo>
                  <a:pt x="9144000" y="0"/>
                </a:moveTo>
                <a:lnTo>
                  <a:pt x="0" y="0"/>
                </a:lnTo>
                <a:lnTo>
                  <a:pt x="0" y="1685163"/>
                </a:lnTo>
                <a:lnTo>
                  <a:pt x="9144000" y="1685163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56969" y="225298"/>
            <a:ext cx="6254115" cy="828431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>
              <a:lnSpc>
                <a:spcPts val="3040"/>
              </a:lnSpc>
              <a:spcBef>
                <a:spcPts val="459"/>
              </a:spcBef>
              <a:tabLst>
                <a:tab pos="1362710" algn="l"/>
                <a:tab pos="2123440" algn="l"/>
                <a:tab pos="3864610" algn="l"/>
                <a:tab pos="4463415" algn="l"/>
              </a:tabLst>
            </a:pPr>
            <a:r>
              <a:rPr lang="ru-RU" dirty="0">
                <a:solidFill>
                  <a:srgbClr val="FFFFFF"/>
                </a:solidFill>
                <a:latin typeface="Calibri"/>
                <a:cs typeface="Calibri"/>
              </a:rPr>
              <a:t>ПРОВЕДЕНИЕ ИТОГОВОГО СОЧИНЕНИЯ (ИЗЛОЖЕНИЯ)</a:t>
            </a:r>
            <a:endParaRPr spc="-95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6283" y="1953615"/>
            <a:ext cx="8107045" cy="2577629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30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lang="ru-RU" sz="2000" b="1" spc="-40" dirty="0">
                <a:solidFill>
                  <a:srgbClr val="344762"/>
                </a:solidFill>
                <a:latin typeface="Calibri"/>
                <a:cs typeface="Calibri"/>
              </a:rPr>
              <a:t>Вход с 9:00 по местному времени </a:t>
            </a:r>
            <a:r>
              <a:rPr lang="ru-RU" sz="2000" b="1" dirty="0">
                <a:cs typeface="Calibri"/>
              </a:rPr>
              <a:t>по документам, удостоверяющим  личность  (черные </a:t>
            </a:r>
            <a:r>
              <a:rPr lang="ru-RU" sz="2000" b="1" dirty="0" err="1">
                <a:cs typeface="Calibri"/>
              </a:rPr>
              <a:t>гелевые</a:t>
            </a:r>
            <a:r>
              <a:rPr lang="ru-RU" sz="2000" b="1" dirty="0">
                <a:cs typeface="Calibri"/>
              </a:rPr>
              <a:t> ручки!!!!)</a:t>
            </a:r>
          </a:p>
          <a:p>
            <a:pPr marL="356870" indent="-344805">
              <a:lnSpc>
                <a:spcPct val="100000"/>
              </a:lnSpc>
              <a:spcBef>
                <a:spcPts val="30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lang="ru-RU" sz="2000" b="1" dirty="0">
                <a:cs typeface="Calibri"/>
              </a:rPr>
              <a:t>Участники итогового сочинения  рассаживаются за рабочие столы в учебном кабинете в произвольном порядке (по одному человеку за рабочий стол). </a:t>
            </a:r>
          </a:p>
          <a:p>
            <a:pPr marL="356870" indent="-344805">
              <a:lnSpc>
                <a:spcPct val="100000"/>
              </a:lnSpc>
              <a:spcBef>
                <a:spcPts val="30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lang="ru-RU" sz="2000" b="1" dirty="0">
                <a:cs typeface="Calibri"/>
              </a:rPr>
              <a:t>Во время проведения итогового сочинения (изложения) в учебном кабинете должны присутствовать не менее двух членов комиссии образовательной организации по проведению итогового сочинения.</a:t>
            </a:r>
          </a:p>
        </p:txBody>
      </p:sp>
    </p:spTree>
    <p:extLst>
      <p:ext uri="{BB962C8B-B14F-4D97-AF65-F5344CB8AC3E}">
        <p14:creationId xmlns:p14="http://schemas.microsoft.com/office/powerpoint/2010/main" val="3848628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685289"/>
          </a:xfrm>
          <a:custGeom>
            <a:avLst/>
            <a:gdLst/>
            <a:ahLst/>
            <a:cxnLst/>
            <a:rect l="l" t="t" r="r" b="b"/>
            <a:pathLst>
              <a:path w="9144000" h="1685289">
                <a:moveTo>
                  <a:pt x="9144000" y="0"/>
                </a:moveTo>
                <a:lnTo>
                  <a:pt x="0" y="0"/>
                </a:lnTo>
                <a:lnTo>
                  <a:pt x="0" y="1685163"/>
                </a:lnTo>
                <a:lnTo>
                  <a:pt x="9144000" y="1685163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56969" y="225298"/>
            <a:ext cx="6254115" cy="828431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>
              <a:lnSpc>
                <a:spcPts val="3040"/>
              </a:lnSpc>
              <a:spcBef>
                <a:spcPts val="459"/>
              </a:spcBef>
              <a:tabLst>
                <a:tab pos="1362710" algn="l"/>
                <a:tab pos="2123440" algn="l"/>
                <a:tab pos="3864610" algn="l"/>
                <a:tab pos="4463415" algn="l"/>
              </a:tabLst>
            </a:pPr>
            <a:r>
              <a:rPr lang="ru-RU" dirty="0">
                <a:solidFill>
                  <a:srgbClr val="FFFFFF"/>
                </a:solidFill>
                <a:latin typeface="Calibri"/>
                <a:cs typeface="Calibri"/>
              </a:rPr>
              <a:t>ПРОВЕДЕНИЕ ИТОГОВОГО СОЧИНЕНИЯ (ИЗЛОЖЕНИЯ)</a:t>
            </a:r>
            <a:endParaRPr spc="-95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6283" y="1953615"/>
            <a:ext cx="8107045" cy="4578176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300"/>
              </a:spcBef>
              <a:tabLst>
                <a:tab pos="356870" algn="l"/>
                <a:tab pos="357505" algn="l"/>
              </a:tabLst>
            </a:pPr>
            <a:r>
              <a:rPr lang="ru-RU" sz="2000" dirty="0">
                <a:cs typeface="Calibri"/>
              </a:rPr>
              <a:t>.</a:t>
            </a:r>
          </a:p>
          <a:p>
            <a:pPr marL="356870" indent="-344805">
              <a:lnSpc>
                <a:spcPct val="100000"/>
              </a:lnSpc>
              <a:spcBef>
                <a:spcPts val="30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lang="ru-RU" sz="2000" b="1" dirty="0">
                <a:cs typeface="Calibri"/>
              </a:rPr>
              <a:t>Итоговое сочинение начинается в 10.00 по местному времени. </a:t>
            </a:r>
          </a:p>
          <a:p>
            <a:pPr marL="356870" indent="-344805">
              <a:lnSpc>
                <a:spcPct val="100000"/>
              </a:lnSpc>
              <a:spcBef>
                <a:spcPts val="30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lang="ru-RU" sz="2000" b="1" dirty="0">
                <a:cs typeface="Calibri"/>
              </a:rPr>
              <a:t>Если участник итогового сочинения (изложения) опоздал, он допускается к написанию итогового сочинения  при этом время окончания написания итогового сочинения не продлевается. </a:t>
            </a:r>
          </a:p>
          <a:p>
            <a:pPr marL="356870" indent="-344805">
              <a:lnSpc>
                <a:spcPct val="100000"/>
              </a:lnSpc>
              <a:spcBef>
                <a:spcPts val="30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lang="ru-RU" sz="2000" b="1" dirty="0">
                <a:cs typeface="Calibri"/>
              </a:rPr>
              <a:t>Повторный общий инструктаж для опоздавших участников не проводится. Члены комиссии образовательной организации по проведению сочинения (изложения) предоставляют необходимую информацию для заполнения регистрационных полей бланков сочинения (изложения). </a:t>
            </a:r>
          </a:p>
          <a:p>
            <a:pPr marL="356870" indent="-344805">
              <a:lnSpc>
                <a:spcPct val="100000"/>
              </a:lnSpc>
              <a:spcBef>
                <a:spcPts val="30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lang="ru-RU" sz="2000" b="1" dirty="0">
                <a:cs typeface="Calibri"/>
              </a:rPr>
              <a:t>Участники имеют право пользоваться черновиками, орфографическими словарями</a:t>
            </a:r>
          </a:p>
          <a:p>
            <a:pPr marL="356870" indent="-344805">
              <a:lnSpc>
                <a:spcPct val="100000"/>
              </a:lnSpc>
              <a:spcBef>
                <a:spcPts val="30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endParaRPr lang="ru-RU" sz="2000" dirty="0"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30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endParaRPr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3810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se_32851_334239_32769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04800"/>
            <a:ext cx="48768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2701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ase_32851_334239_32773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0"/>
            <a:ext cx="54864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4350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685289"/>
          </a:xfrm>
          <a:custGeom>
            <a:avLst/>
            <a:gdLst/>
            <a:ahLst/>
            <a:cxnLst/>
            <a:rect l="l" t="t" r="r" b="b"/>
            <a:pathLst>
              <a:path w="9144000" h="1685289">
                <a:moveTo>
                  <a:pt x="9144000" y="0"/>
                </a:moveTo>
                <a:lnTo>
                  <a:pt x="0" y="0"/>
                </a:lnTo>
                <a:lnTo>
                  <a:pt x="0" y="1685163"/>
                </a:lnTo>
                <a:lnTo>
                  <a:pt x="9144000" y="1685163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56969" y="225298"/>
            <a:ext cx="6254115" cy="828431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>
              <a:lnSpc>
                <a:spcPts val="3040"/>
              </a:lnSpc>
              <a:spcBef>
                <a:spcPts val="459"/>
              </a:spcBef>
              <a:tabLst>
                <a:tab pos="1362710" algn="l"/>
                <a:tab pos="2123440" algn="l"/>
                <a:tab pos="3864610" algn="l"/>
                <a:tab pos="4463415" algn="l"/>
              </a:tabLst>
            </a:pPr>
            <a:r>
              <a:rPr lang="ru-RU" dirty="0">
                <a:solidFill>
                  <a:srgbClr val="FFFFFF"/>
                </a:solidFill>
                <a:latin typeface="Calibri"/>
                <a:cs typeface="Calibri"/>
              </a:rPr>
              <a:t>ПРОВЕДЕНИЕ ИТОГОВОГО СОЧИНЕНИЯ (ИЗЛОЖЕНИЯ)</a:t>
            </a:r>
            <a:endParaRPr spc="-95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6283" y="1953615"/>
            <a:ext cx="8107045" cy="4501232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300"/>
              </a:spcBef>
              <a:tabLst>
                <a:tab pos="356870" algn="l"/>
                <a:tab pos="357505" algn="l"/>
              </a:tabLst>
            </a:pPr>
            <a:r>
              <a:rPr lang="ru-RU" sz="2000" dirty="0">
                <a:cs typeface="Calibri"/>
              </a:rPr>
              <a:t>.</a:t>
            </a:r>
          </a:p>
          <a:p>
            <a:pPr marL="12065">
              <a:lnSpc>
                <a:spcPct val="100000"/>
              </a:lnSpc>
              <a:spcBef>
                <a:spcPts val="300"/>
              </a:spcBef>
              <a:tabLst>
                <a:tab pos="356870" algn="l"/>
                <a:tab pos="357505" algn="l"/>
              </a:tabLst>
            </a:pPr>
            <a:r>
              <a:rPr lang="ru-RU" sz="2000" b="1" dirty="0">
                <a:cs typeface="Calibri"/>
              </a:rPr>
              <a:t>На столах:</a:t>
            </a:r>
          </a:p>
          <a:p>
            <a:pPr marL="354965" indent="-34290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356870" algn="l"/>
                <a:tab pos="357505" algn="l"/>
              </a:tabLst>
            </a:pPr>
            <a:r>
              <a:rPr lang="ru-RU" sz="2000" b="1" dirty="0">
                <a:cs typeface="Calibri"/>
              </a:rPr>
              <a:t>Бланк регистрации, бланки записи ответов</a:t>
            </a:r>
          </a:p>
          <a:p>
            <a:pPr marL="354965" indent="-34290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356870" algn="l"/>
                <a:tab pos="357505" algn="l"/>
              </a:tabLst>
            </a:pPr>
            <a:r>
              <a:rPr lang="ru-RU" sz="2000" b="1" dirty="0">
                <a:cs typeface="Calibri"/>
              </a:rPr>
              <a:t>Ручка (</a:t>
            </a:r>
            <a:r>
              <a:rPr lang="ru-RU" sz="2000" b="1" dirty="0" err="1">
                <a:cs typeface="Calibri"/>
              </a:rPr>
              <a:t>гелевая</a:t>
            </a:r>
            <a:r>
              <a:rPr lang="ru-RU" sz="2000" b="1" dirty="0">
                <a:cs typeface="Calibri"/>
              </a:rPr>
              <a:t> или капиллярная с чернилами черного цвета)</a:t>
            </a:r>
          </a:p>
          <a:p>
            <a:pPr marL="354965" indent="-34290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356870" algn="l"/>
                <a:tab pos="357505" algn="l"/>
              </a:tabLst>
            </a:pPr>
            <a:r>
              <a:rPr lang="ru-RU" sz="2000" b="1" dirty="0">
                <a:cs typeface="Calibri"/>
              </a:rPr>
              <a:t>Документ, удостоверяющий личность</a:t>
            </a:r>
          </a:p>
          <a:p>
            <a:pPr marL="354965" indent="-34290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356870" algn="l"/>
                <a:tab pos="357505" algn="l"/>
              </a:tabLst>
            </a:pPr>
            <a:r>
              <a:rPr lang="ru-RU" sz="2000" b="1" dirty="0">
                <a:cs typeface="Calibri"/>
              </a:rPr>
              <a:t>Орфографический словарь</a:t>
            </a:r>
          </a:p>
          <a:p>
            <a:pPr marL="354965" indent="-34290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356870" algn="l"/>
                <a:tab pos="357505" algn="l"/>
              </a:tabLst>
            </a:pPr>
            <a:r>
              <a:rPr lang="ru-RU" sz="2000" b="1" dirty="0">
                <a:cs typeface="Calibri"/>
              </a:rPr>
              <a:t>Лекарства и питание (при необходимости)*</a:t>
            </a:r>
          </a:p>
          <a:p>
            <a:pPr marL="354965" indent="-34290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356870" algn="l"/>
                <a:tab pos="357505" algn="l"/>
              </a:tabLst>
            </a:pPr>
            <a:r>
              <a:rPr lang="ru-RU" sz="2000" b="1" dirty="0">
                <a:cs typeface="Calibri"/>
              </a:rPr>
              <a:t>Продукты питания*</a:t>
            </a:r>
          </a:p>
          <a:p>
            <a:pPr marL="354965" indent="-34290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356870" algn="l"/>
                <a:tab pos="357505" algn="l"/>
              </a:tabLst>
            </a:pPr>
            <a:r>
              <a:rPr lang="ru-RU" sz="2000" b="1" dirty="0">
                <a:cs typeface="Calibri"/>
              </a:rPr>
              <a:t>Инструкция для участников итогового сочинения (изложения)</a:t>
            </a:r>
          </a:p>
          <a:p>
            <a:pPr marL="354965" indent="-34290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356870" algn="l"/>
                <a:tab pos="357505" algn="l"/>
              </a:tabLst>
            </a:pPr>
            <a:r>
              <a:rPr lang="ru-RU" sz="2000" b="1" dirty="0">
                <a:cs typeface="Calibri"/>
              </a:rPr>
              <a:t>Черновики</a:t>
            </a:r>
          </a:p>
          <a:p>
            <a:pPr marL="354965" indent="-34290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356870" algn="l"/>
                <a:tab pos="357505" algn="l"/>
              </a:tabLst>
            </a:pPr>
            <a:r>
              <a:rPr lang="ru-RU" sz="2000" b="1" dirty="0">
                <a:cs typeface="Calibri"/>
              </a:rPr>
              <a:t>Специальные технические средства*</a:t>
            </a:r>
          </a:p>
          <a:p>
            <a:pPr marL="356870" indent="-344805">
              <a:lnSpc>
                <a:spcPct val="100000"/>
              </a:lnSpc>
              <a:spcBef>
                <a:spcPts val="30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endParaRPr lang="ru-RU" sz="2000" dirty="0"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30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endParaRPr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491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685289"/>
          </a:xfrm>
          <a:custGeom>
            <a:avLst/>
            <a:gdLst/>
            <a:ahLst/>
            <a:cxnLst/>
            <a:rect l="l" t="t" r="r" b="b"/>
            <a:pathLst>
              <a:path w="9144000" h="1685289">
                <a:moveTo>
                  <a:pt x="9144000" y="0"/>
                </a:moveTo>
                <a:lnTo>
                  <a:pt x="0" y="0"/>
                </a:lnTo>
                <a:lnTo>
                  <a:pt x="0" y="1685163"/>
                </a:lnTo>
                <a:lnTo>
                  <a:pt x="9144000" y="1685163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56969" y="225298"/>
            <a:ext cx="6254115" cy="828431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>
              <a:lnSpc>
                <a:spcPts val="3040"/>
              </a:lnSpc>
              <a:spcBef>
                <a:spcPts val="459"/>
              </a:spcBef>
              <a:tabLst>
                <a:tab pos="1362710" algn="l"/>
                <a:tab pos="2123440" algn="l"/>
                <a:tab pos="3864610" algn="l"/>
                <a:tab pos="4463415" algn="l"/>
              </a:tabLst>
            </a:pPr>
            <a:r>
              <a:rPr lang="ru-RU" dirty="0">
                <a:solidFill>
                  <a:srgbClr val="FFFFFF"/>
                </a:solidFill>
                <a:latin typeface="Calibri"/>
                <a:cs typeface="Calibri"/>
              </a:rPr>
              <a:t>ПРОВЕДЕНИЕ ИТОГОВОГО СОЧИНЕНИЯ (ИЗЛОЖЕНИЯ)</a:t>
            </a:r>
            <a:endParaRPr spc="-95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6283" y="1953615"/>
            <a:ext cx="8107045" cy="3793346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300"/>
              </a:spcBef>
              <a:tabLst>
                <a:tab pos="356870" algn="l"/>
                <a:tab pos="357505" algn="l"/>
              </a:tabLst>
            </a:pPr>
            <a:r>
              <a:rPr lang="ru-RU" sz="2000" dirty="0">
                <a:cs typeface="Calibri"/>
              </a:rPr>
              <a:t>.</a:t>
            </a:r>
          </a:p>
          <a:p>
            <a:pPr marL="12065">
              <a:lnSpc>
                <a:spcPct val="100000"/>
              </a:lnSpc>
              <a:spcBef>
                <a:spcPts val="300"/>
              </a:spcBef>
              <a:tabLst>
                <a:tab pos="356870" algn="l"/>
                <a:tab pos="357505" algn="l"/>
              </a:tabLst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cs typeface="Calibri"/>
              </a:rPr>
              <a:t>ЗАПРЕЩЕНО ИМЕТЬ ПРИ СЕБЕ:</a:t>
            </a:r>
          </a:p>
          <a:p>
            <a:pPr marL="354965" indent="-34290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356870" algn="l"/>
                <a:tab pos="357505" algn="l"/>
              </a:tabLst>
            </a:pPr>
            <a:r>
              <a:rPr lang="ru-RU" sz="2000" b="1" dirty="0">
                <a:cs typeface="Calibri"/>
              </a:rPr>
              <a:t>средства связи, фото-, аудио- и видеоаппаратуру,</a:t>
            </a:r>
          </a:p>
          <a:p>
            <a:pPr marL="354965" indent="-34290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356870" algn="l"/>
                <a:tab pos="357505" algn="l"/>
              </a:tabLst>
            </a:pPr>
            <a:r>
              <a:rPr lang="ru-RU" sz="2000" b="1" dirty="0">
                <a:cs typeface="Calibri"/>
              </a:rPr>
              <a:t>справочные материалы</a:t>
            </a:r>
          </a:p>
          <a:p>
            <a:pPr marL="354965" indent="-34290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356870" algn="l"/>
                <a:tab pos="357505" algn="l"/>
              </a:tabLst>
            </a:pPr>
            <a:r>
              <a:rPr lang="ru-RU" sz="2000" b="1" dirty="0">
                <a:cs typeface="Calibri"/>
              </a:rPr>
              <a:t>письменные заметки </a:t>
            </a:r>
          </a:p>
          <a:p>
            <a:pPr marL="354965" indent="-34290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356870" algn="l"/>
                <a:tab pos="357505" algn="l"/>
              </a:tabLst>
            </a:pPr>
            <a:r>
              <a:rPr lang="ru-RU" sz="2000" b="1" dirty="0">
                <a:cs typeface="Calibri"/>
              </a:rPr>
              <a:t>иные средства хранения и передачи информации</a:t>
            </a:r>
          </a:p>
          <a:p>
            <a:pPr marL="354965" indent="-34290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356870" algn="l"/>
                <a:tab pos="357505" algn="l"/>
              </a:tabLst>
            </a:pPr>
            <a:r>
              <a:rPr lang="ru-RU" sz="2000" b="1" dirty="0">
                <a:cs typeface="Calibri"/>
              </a:rPr>
              <a:t>собственные орфографические и (или) толковые словари</a:t>
            </a:r>
          </a:p>
          <a:p>
            <a:pPr marL="354965" indent="-34290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356870" algn="l"/>
                <a:tab pos="357505" algn="l"/>
              </a:tabLst>
            </a:pPr>
            <a:r>
              <a:rPr lang="ru-RU" sz="2000" b="1" dirty="0">
                <a:cs typeface="Calibri"/>
              </a:rPr>
              <a:t>пользоваться текстами литературного материала (художественные произведения, дневники, мемуары, публицистика, другие литературные источники)</a:t>
            </a:r>
            <a:endParaRPr lang="ru-RU" sz="2000" dirty="0"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30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endParaRPr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9203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115695"/>
          </a:xfrm>
          <a:custGeom>
            <a:avLst/>
            <a:gdLst/>
            <a:ahLst/>
            <a:cxnLst/>
            <a:rect l="l" t="t" r="r" b="b"/>
            <a:pathLst>
              <a:path w="9144000" h="1115695">
                <a:moveTo>
                  <a:pt x="9144000" y="0"/>
                </a:moveTo>
                <a:lnTo>
                  <a:pt x="0" y="0"/>
                </a:lnTo>
                <a:lnTo>
                  <a:pt x="0" y="1115440"/>
                </a:lnTo>
                <a:lnTo>
                  <a:pt x="9144000" y="1115440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58011" y="196722"/>
            <a:ext cx="5739765" cy="62230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>
              <a:lnSpc>
                <a:spcPts val="2290"/>
              </a:lnSpc>
              <a:spcBef>
                <a:spcPts val="270"/>
              </a:spcBef>
            </a:pP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КРИТЕРИИ</a:t>
            </a:r>
            <a:r>
              <a:rPr sz="2000" spc="4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ОЦЕНИВАНИЯ</a:t>
            </a:r>
            <a:r>
              <a:rPr sz="20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ИТОГОВОГО</a:t>
            </a:r>
            <a:r>
              <a:rPr sz="2000" spc="3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СОЧИНЕНИЯ </a:t>
            </a:r>
            <a:r>
              <a:rPr sz="2000" spc="-4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202</a:t>
            </a:r>
            <a:r>
              <a:rPr lang="ru-RU" sz="2000" spc="-10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-202</a:t>
            </a:r>
            <a:r>
              <a:rPr lang="ru-RU" sz="2000" spc="-10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sz="20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УЧЕБНОМ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ГОДУ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76754" y="1337817"/>
            <a:ext cx="4203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344762"/>
                </a:solidFill>
                <a:latin typeface="Calibri"/>
                <a:cs typeface="Calibri"/>
              </a:rPr>
              <a:t>Объё</a:t>
            </a:r>
            <a:r>
              <a:rPr sz="1800" b="1" dirty="0">
                <a:solidFill>
                  <a:srgbClr val="344762"/>
                </a:solidFill>
                <a:latin typeface="Calibri"/>
                <a:cs typeface="Calibri"/>
              </a:rPr>
              <a:t>м</a:t>
            </a:r>
            <a:r>
              <a:rPr sz="1800" b="1" spc="-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800" b="1" spc="-30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800" b="1" spc="-10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800" b="1" spc="-30" dirty="0">
                <a:solidFill>
                  <a:srgbClr val="344762"/>
                </a:solidFill>
                <a:latin typeface="Calibri"/>
                <a:cs typeface="Calibri"/>
              </a:rPr>
              <a:t>г</a:t>
            </a:r>
            <a:r>
              <a:rPr sz="1800" b="1" spc="-20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800" b="1" spc="-15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800" b="1" spc="-20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800" b="1" spc="-40" dirty="0">
                <a:solidFill>
                  <a:srgbClr val="344762"/>
                </a:solidFill>
                <a:latin typeface="Calibri"/>
                <a:cs typeface="Calibri"/>
              </a:rPr>
              <a:t>г</a:t>
            </a:r>
            <a:r>
              <a:rPr sz="1800" b="1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800" b="1" spc="-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44762"/>
                </a:solidFill>
                <a:latin typeface="Calibri"/>
                <a:cs typeface="Calibri"/>
              </a:rPr>
              <a:t>с</a:t>
            </a:r>
            <a:r>
              <a:rPr sz="1800" b="1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800" b="1" spc="-5" dirty="0">
                <a:solidFill>
                  <a:srgbClr val="344762"/>
                </a:solidFill>
                <a:latin typeface="Calibri"/>
                <a:cs typeface="Calibri"/>
              </a:rPr>
              <a:t>ч</a:t>
            </a:r>
            <a:r>
              <a:rPr sz="1800" b="1" spc="-1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800" b="1" spc="-5" dirty="0">
                <a:solidFill>
                  <a:srgbClr val="344762"/>
                </a:solidFill>
                <a:latin typeface="Calibri"/>
                <a:cs typeface="Calibri"/>
              </a:rPr>
              <a:t>нен</a:t>
            </a:r>
            <a:r>
              <a:rPr sz="1800" b="1" spc="-1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800" b="1" dirty="0">
                <a:solidFill>
                  <a:srgbClr val="344762"/>
                </a:solidFill>
                <a:latin typeface="Calibri"/>
                <a:cs typeface="Calibri"/>
              </a:rPr>
              <a:t>я </a:t>
            </a:r>
            <a:r>
              <a:rPr sz="1800" b="1" spc="-1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Calibri"/>
                <a:cs typeface="Calibri"/>
              </a:rPr>
              <a:t>(</a:t>
            </a:r>
            <a:r>
              <a:rPr sz="1100" b="1" spc="-5" dirty="0">
                <a:solidFill>
                  <a:srgbClr val="C00000"/>
                </a:solidFill>
                <a:latin typeface="Calibri"/>
                <a:cs typeface="Calibri"/>
              </a:rPr>
              <a:t>н</a:t>
            </a:r>
            <a:r>
              <a:rPr sz="1100" b="1" dirty="0">
                <a:solidFill>
                  <a:srgbClr val="C00000"/>
                </a:solidFill>
                <a:latin typeface="Calibri"/>
                <a:cs typeface="Calibri"/>
              </a:rPr>
              <a:t>е</a:t>
            </a:r>
            <a:r>
              <a:rPr sz="1100" b="1" spc="-6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C00000"/>
                </a:solidFill>
                <a:latin typeface="Calibri"/>
                <a:cs typeface="Calibri"/>
              </a:rPr>
              <a:t>м</a:t>
            </a:r>
            <a:r>
              <a:rPr sz="1100" b="1" spc="-5" dirty="0">
                <a:solidFill>
                  <a:srgbClr val="C00000"/>
                </a:solidFill>
                <a:latin typeface="Calibri"/>
                <a:cs typeface="Calibri"/>
              </a:rPr>
              <a:t>ен</a:t>
            </a:r>
            <a:r>
              <a:rPr sz="1100" b="1" spc="-10" dirty="0">
                <a:solidFill>
                  <a:srgbClr val="C00000"/>
                </a:solidFill>
                <a:latin typeface="Calibri"/>
                <a:cs typeface="Calibri"/>
              </a:rPr>
              <a:t>е</a:t>
            </a:r>
            <a:r>
              <a:rPr sz="1100" b="1" dirty="0">
                <a:solidFill>
                  <a:srgbClr val="C00000"/>
                </a:solidFill>
                <a:latin typeface="Calibri"/>
                <a:cs typeface="Calibri"/>
              </a:rPr>
              <a:t>е</a:t>
            </a:r>
            <a:r>
              <a:rPr sz="1100" b="1" spc="-5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C00000"/>
                </a:solidFill>
                <a:latin typeface="Calibri"/>
                <a:cs typeface="Calibri"/>
              </a:rPr>
              <a:t>25</a:t>
            </a:r>
            <a:r>
              <a:rPr sz="1100" b="1" dirty="0">
                <a:solidFill>
                  <a:srgbClr val="C00000"/>
                </a:solidFill>
                <a:latin typeface="Calibri"/>
                <a:cs typeface="Calibri"/>
              </a:rPr>
              <a:t>0</a:t>
            </a:r>
            <a:r>
              <a:rPr sz="1100" b="1" spc="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с</a:t>
            </a:r>
            <a:r>
              <a:rPr sz="1400" b="1" spc="5" dirty="0">
                <a:solidFill>
                  <a:srgbClr val="C00000"/>
                </a:solidFill>
                <a:latin typeface="Calibri"/>
                <a:cs typeface="Calibri"/>
              </a:rPr>
              <a:t>л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ов)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73707" y="1785873"/>
            <a:ext cx="51555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solidFill>
                  <a:srgbClr val="344762"/>
                </a:solidFill>
                <a:latin typeface="Calibri"/>
                <a:cs typeface="Calibri"/>
              </a:rPr>
              <a:t>Самостоятельность</a:t>
            </a:r>
            <a:r>
              <a:rPr sz="1800" b="1" spc="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44762"/>
                </a:solidFill>
                <a:latin typeface="Calibri"/>
                <a:cs typeface="Calibri"/>
              </a:rPr>
              <a:t>написания</a:t>
            </a:r>
            <a:r>
              <a:rPr sz="1800" b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b="1" spc="-20" dirty="0">
                <a:solidFill>
                  <a:srgbClr val="344762"/>
                </a:solidFill>
                <a:latin typeface="Calibri"/>
                <a:cs typeface="Calibri"/>
              </a:rPr>
              <a:t>итогового </a:t>
            </a:r>
            <a:r>
              <a:rPr sz="1800" b="1" spc="-10" dirty="0">
                <a:solidFill>
                  <a:srgbClr val="344762"/>
                </a:solidFill>
                <a:latin typeface="Calibri"/>
                <a:cs typeface="Calibri"/>
              </a:rPr>
              <a:t>сочинения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2861" y="2225043"/>
          <a:ext cx="9104629" cy="13972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5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79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597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Критерий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solidFill>
                      <a:srgbClr val="E65E52"/>
                    </a:solidFill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b="1" spc="-20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1800" b="1" spc="-10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800" b="1" spc="-20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от</a:t>
                      </a:r>
                      <a:r>
                        <a:rPr sz="1800" b="1" spc="-15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800" b="1" spc="-10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800" b="1" spc="-30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800" b="1" spc="-10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1800" b="1" spc="-20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800" b="1" spc="-15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800" b="1" spc="-10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800" b="1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800" b="1" spc="-30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20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800" b="1" spc="-10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800" b="1" spc="-5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sz="1800" b="1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800" b="1" spc="-45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(ори</a:t>
                      </a:r>
                      <a:r>
                        <a:rPr sz="12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b="1" spc="-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ц</a:t>
                      </a:r>
                      <a:r>
                        <a:rPr sz="1200" b="1" spc="-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я</a:t>
                      </a:r>
                      <a:r>
                        <a:rPr sz="1200" b="1" spc="-4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b="1" spc="-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b="1" spc="-3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ем</a:t>
                      </a:r>
                      <a:r>
                        <a:rPr sz="1200" b="1" spc="-5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у</a:t>
                      </a:r>
                      <a:r>
                        <a:rPr sz="12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sz="1200" b="1" spc="-5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b="1" spc="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b="1" spc="-4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ап</a:t>
                      </a:r>
                      <a:r>
                        <a:rPr sz="12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sz="12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b="1" spc="-2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2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л</a:t>
                      </a:r>
                      <a:r>
                        <a:rPr sz="1200" b="1" spc="-2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ни</a:t>
                      </a:r>
                      <a:r>
                        <a:rPr sz="12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!</a:t>
                      </a:r>
                      <a:r>
                        <a:rPr sz="12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6675" marB="0">
                    <a:lnT w="38100">
                      <a:solidFill>
                        <a:srgbClr val="E6E6E6"/>
                      </a:solidFill>
                      <a:prstDash val="solid"/>
                    </a:lnT>
                    <a:lnB w="38100">
                      <a:solidFill>
                        <a:srgbClr val="E6E6E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106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2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й</a:t>
                      </a:r>
                      <a:r>
                        <a:rPr sz="2000" b="1" spc="-8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9690" marB="0"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E65E5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800" b="1" spc="-10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Аргументация.</a:t>
                      </a:r>
                      <a:r>
                        <a:rPr sz="1800" b="1" spc="-55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Привлечение</a:t>
                      </a:r>
                      <a:r>
                        <a:rPr sz="1800" b="1" spc="-85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5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литературного</a:t>
                      </a:r>
                      <a:r>
                        <a:rPr sz="1800" b="1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материала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221615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(достаточно</a:t>
                      </a:r>
                      <a:r>
                        <a:rPr sz="1200" b="1" spc="-2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200" b="1" spc="3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литературного</a:t>
                      </a:r>
                      <a:r>
                        <a:rPr sz="1200" b="1" spc="23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источника</a:t>
                      </a:r>
                      <a:r>
                        <a:rPr sz="1200" b="1" spc="-4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sz="1200" b="1" spc="4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многообразие</a:t>
                      </a:r>
                      <a:r>
                        <a:rPr sz="1200" b="1" spc="-6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жанрово-стилевой</a:t>
                      </a:r>
                      <a:r>
                        <a:rPr sz="1200" b="1" spc="-3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принадлежности</a:t>
                      </a:r>
                      <a:r>
                        <a:rPr sz="1200" b="1" spc="-5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текстов)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22161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b="1" spc="-10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Композиция</a:t>
                      </a:r>
                      <a:r>
                        <a:rPr sz="1800" b="1" spc="-65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800" b="1" spc="-25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5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логика</a:t>
                      </a:r>
                      <a:r>
                        <a:rPr sz="1800" b="1" spc="-30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рассуждения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1915" marB="0">
                    <a:lnT w="38100">
                      <a:solidFill>
                        <a:srgbClr val="E6E6E6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548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2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й</a:t>
                      </a:r>
                      <a:r>
                        <a:rPr sz="2000" b="1" spc="-8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5880" marB="0">
                    <a:lnT w="53975">
                      <a:solidFill>
                        <a:srgbClr val="FFFFFF"/>
                      </a:solidFill>
                      <a:prstDash val="solid"/>
                    </a:lnT>
                    <a:solidFill>
                      <a:srgbClr val="34476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1915" marB="0">
                    <a:lnT w="38100">
                      <a:solidFill>
                        <a:srgbClr val="E6E6E6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39623" y="1764792"/>
            <a:ext cx="1725295" cy="433070"/>
          </a:xfrm>
          <a:custGeom>
            <a:avLst/>
            <a:gdLst/>
            <a:ahLst/>
            <a:cxnLst/>
            <a:rect l="l" t="t" r="r" b="b"/>
            <a:pathLst>
              <a:path w="1725295" h="433069">
                <a:moveTo>
                  <a:pt x="1725041" y="0"/>
                </a:moveTo>
                <a:lnTo>
                  <a:pt x="0" y="0"/>
                </a:lnTo>
                <a:lnTo>
                  <a:pt x="0" y="432562"/>
                </a:lnTo>
                <a:lnTo>
                  <a:pt x="1725041" y="432562"/>
                </a:lnTo>
                <a:lnTo>
                  <a:pt x="1725041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41833" y="1784731"/>
            <a:ext cx="148971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30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2000" b="1" spc="-25" dirty="0">
                <a:solidFill>
                  <a:srgbClr val="FFFFFF"/>
                </a:solidFill>
                <a:latin typeface="Calibri"/>
                <a:cs typeface="Calibri"/>
              </a:rPr>
              <a:t>еб</a:t>
            </a: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ов</a:t>
            </a:r>
            <a:r>
              <a:rPr sz="2000" b="1" spc="-30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2000" b="1" spc="-25" dirty="0">
                <a:solidFill>
                  <a:srgbClr val="FFFFFF"/>
                </a:solidFill>
                <a:latin typeface="Calibri"/>
                <a:cs typeface="Calibri"/>
              </a:rPr>
              <a:t>ни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0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73707" y="3734816"/>
            <a:ext cx="27095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344762"/>
                </a:solidFill>
                <a:latin typeface="Calibri"/>
                <a:cs typeface="Calibri"/>
              </a:rPr>
              <a:t>К</a:t>
            </a:r>
            <a:r>
              <a:rPr sz="1800" b="1" dirty="0">
                <a:solidFill>
                  <a:srgbClr val="344762"/>
                </a:solidFill>
                <a:latin typeface="Calibri"/>
                <a:cs typeface="Calibri"/>
              </a:rPr>
              <a:t>аче</a:t>
            </a:r>
            <a:r>
              <a:rPr sz="1800" b="1" spc="-5" dirty="0">
                <a:solidFill>
                  <a:srgbClr val="344762"/>
                </a:solidFill>
                <a:latin typeface="Calibri"/>
                <a:cs typeface="Calibri"/>
              </a:rPr>
              <a:t>ст</a:t>
            </a:r>
            <a:r>
              <a:rPr sz="1800" b="1" dirty="0">
                <a:solidFill>
                  <a:srgbClr val="344762"/>
                </a:solidFill>
                <a:latin typeface="Calibri"/>
                <a:cs typeface="Calibri"/>
              </a:rPr>
              <a:t>во</a:t>
            </a:r>
            <a:r>
              <a:rPr sz="1800" b="1" spc="-8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44762"/>
                </a:solidFill>
                <a:latin typeface="Calibri"/>
                <a:cs typeface="Calibri"/>
              </a:rPr>
              <a:t>пи</a:t>
            </a:r>
            <a:r>
              <a:rPr sz="1800" b="1" spc="5" dirty="0">
                <a:solidFill>
                  <a:srgbClr val="344762"/>
                </a:solidFill>
                <a:latin typeface="Calibri"/>
                <a:cs typeface="Calibri"/>
              </a:rPr>
              <a:t>с</a:t>
            </a:r>
            <a:r>
              <a:rPr sz="1800" b="1" dirty="0">
                <a:solidFill>
                  <a:srgbClr val="344762"/>
                </a:solidFill>
                <a:latin typeface="Calibri"/>
                <a:cs typeface="Calibri"/>
              </a:rPr>
              <a:t>ьм</a:t>
            </a:r>
            <a:r>
              <a:rPr sz="1800" b="1" spc="-10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800" b="1" spc="-5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800" b="1" spc="-10" dirty="0">
                <a:solidFill>
                  <a:srgbClr val="344762"/>
                </a:solidFill>
                <a:latin typeface="Calibri"/>
                <a:cs typeface="Calibri"/>
              </a:rPr>
              <a:t>но</a:t>
            </a:r>
            <a:r>
              <a:rPr sz="1800" b="1" dirty="0">
                <a:solidFill>
                  <a:srgbClr val="344762"/>
                </a:solidFill>
                <a:latin typeface="Calibri"/>
                <a:cs typeface="Calibri"/>
              </a:rPr>
              <a:t>й</a:t>
            </a:r>
            <a:r>
              <a:rPr sz="1800" b="1" spc="-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344762"/>
                </a:solidFill>
                <a:latin typeface="Calibri"/>
                <a:cs typeface="Calibri"/>
              </a:rPr>
              <a:t>ре</a:t>
            </a:r>
            <a:r>
              <a:rPr sz="1800" b="1" spc="-5" dirty="0">
                <a:solidFill>
                  <a:srgbClr val="344762"/>
                </a:solidFill>
                <a:latin typeface="Calibri"/>
                <a:cs typeface="Calibri"/>
              </a:rPr>
              <a:t>чи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960" y="3685032"/>
            <a:ext cx="1710055" cy="466725"/>
          </a:xfrm>
          <a:prstGeom prst="rect">
            <a:avLst/>
          </a:prstGeom>
          <a:solidFill>
            <a:srgbClr val="344762"/>
          </a:solidFill>
        </p:spPr>
        <p:txBody>
          <a:bodyPr vert="horz" wrap="square" lIns="0" tIns="32384" rIns="0" bIns="0" rtlCol="0">
            <a:spAutoFit/>
          </a:bodyPr>
          <a:lstStyle/>
          <a:p>
            <a:pPr marL="67945">
              <a:lnSpc>
                <a:spcPct val="100000"/>
              </a:lnSpc>
              <a:spcBef>
                <a:spcPts val="254"/>
              </a:spcBef>
            </a:pP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Критерий</a:t>
            </a:r>
            <a:r>
              <a:rPr sz="2000" b="1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79802" y="4203572"/>
            <a:ext cx="1248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30" dirty="0">
                <a:solidFill>
                  <a:srgbClr val="344762"/>
                </a:solidFill>
                <a:latin typeface="Calibri"/>
                <a:cs typeface="Calibri"/>
              </a:rPr>
              <a:t>Грамотность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960" y="4151376"/>
            <a:ext cx="1710055" cy="433070"/>
          </a:xfrm>
          <a:prstGeom prst="rect">
            <a:avLst/>
          </a:prstGeom>
          <a:solidFill>
            <a:srgbClr val="344762"/>
          </a:solidFill>
        </p:spPr>
        <p:txBody>
          <a:bodyPr vert="horz" wrap="square" lIns="0" tIns="34290" rIns="0" bIns="0" rtlCol="0">
            <a:spAutoFit/>
          </a:bodyPr>
          <a:lstStyle/>
          <a:p>
            <a:pPr marL="73660">
              <a:lnSpc>
                <a:spcPct val="100000"/>
              </a:lnSpc>
              <a:spcBef>
                <a:spcPts val="270"/>
              </a:spcBef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Кри</a:t>
            </a: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ри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й</a:t>
            </a:r>
            <a:r>
              <a:rPr sz="2000" b="1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828800" y="4111513"/>
            <a:ext cx="7315200" cy="33655"/>
          </a:xfrm>
          <a:custGeom>
            <a:avLst/>
            <a:gdLst/>
            <a:ahLst/>
            <a:cxnLst/>
            <a:rect l="l" t="t" r="r" b="b"/>
            <a:pathLst>
              <a:path w="7315200" h="33654">
                <a:moveTo>
                  <a:pt x="7314692" y="0"/>
                </a:moveTo>
                <a:lnTo>
                  <a:pt x="0" y="0"/>
                </a:lnTo>
                <a:lnTo>
                  <a:pt x="0" y="33512"/>
                </a:lnTo>
                <a:lnTo>
                  <a:pt x="7314692" y="33512"/>
                </a:lnTo>
                <a:lnTo>
                  <a:pt x="7314692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804416" y="1716027"/>
            <a:ext cx="7339330" cy="36830"/>
          </a:xfrm>
          <a:custGeom>
            <a:avLst/>
            <a:gdLst/>
            <a:ahLst/>
            <a:cxnLst/>
            <a:rect l="l" t="t" r="r" b="b"/>
            <a:pathLst>
              <a:path w="7339330" h="36830">
                <a:moveTo>
                  <a:pt x="7339076" y="0"/>
                </a:moveTo>
                <a:lnTo>
                  <a:pt x="0" y="0"/>
                </a:lnTo>
                <a:lnTo>
                  <a:pt x="0" y="36572"/>
                </a:lnTo>
                <a:lnTo>
                  <a:pt x="7339076" y="36572"/>
                </a:lnTo>
                <a:lnTo>
                  <a:pt x="7339076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834895" y="3642105"/>
            <a:ext cx="7308850" cy="33655"/>
          </a:xfrm>
          <a:custGeom>
            <a:avLst/>
            <a:gdLst/>
            <a:ahLst/>
            <a:cxnLst/>
            <a:rect l="l" t="t" r="r" b="b"/>
            <a:pathLst>
              <a:path w="7308850" h="33654">
                <a:moveTo>
                  <a:pt x="7308596" y="0"/>
                </a:moveTo>
                <a:lnTo>
                  <a:pt x="0" y="0"/>
                </a:lnTo>
                <a:lnTo>
                  <a:pt x="0" y="33528"/>
                </a:lnTo>
                <a:lnTo>
                  <a:pt x="7308596" y="33528"/>
                </a:lnTo>
                <a:lnTo>
                  <a:pt x="7308596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0960" y="4669535"/>
            <a:ext cx="4511040" cy="1974850"/>
          </a:xfrm>
          <a:prstGeom prst="rect">
            <a:avLst/>
          </a:prstGeom>
          <a:solidFill>
            <a:srgbClr val="F7CCC7"/>
          </a:solidFill>
        </p:spPr>
        <p:txBody>
          <a:bodyPr vert="horz" wrap="square" lIns="0" tIns="109855" rIns="0" bIns="0" rtlCol="0">
            <a:spAutoFit/>
          </a:bodyPr>
          <a:lstStyle/>
          <a:p>
            <a:pPr marL="180975" marR="440690">
              <a:lnSpc>
                <a:spcPts val="1500"/>
              </a:lnSpc>
              <a:spcBef>
                <a:spcPts val="865"/>
              </a:spcBef>
            </a:pPr>
            <a:r>
              <a:rPr sz="1400" b="1" dirty="0">
                <a:solidFill>
                  <a:srgbClr val="344762"/>
                </a:solidFill>
                <a:latin typeface="Calibri"/>
                <a:cs typeface="Calibri"/>
              </a:rPr>
              <a:t>К </a:t>
            </a:r>
            <a:r>
              <a:rPr sz="1400" b="1" spc="-15" dirty="0">
                <a:solidFill>
                  <a:srgbClr val="344762"/>
                </a:solidFill>
                <a:latin typeface="Calibri"/>
                <a:cs typeface="Calibri"/>
              </a:rPr>
              <a:t>проверке </a:t>
            </a:r>
            <a:r>
              <a:rPr sz="1400" b="1" spc="-5" dirty="0">
                <a:solidFill>
                  <a:srgbClr val="344762"/>
                </a:solidFill>
                <a:latin typeface="Calibri"/>
                <a:cs typeface="Calibri"/>
              </a:rPr>
              <a:t>по </a:t>
            </a:r>
            <a:r>
              <a:rPr sz="1400" b="1" spc="-15" dirty="0">
                <a:solidFill>
                  <a:srgbClr val="344762"/>
                </a:solidFill>
                <a:latin typeface="Calibri"/>
                <a:cs typeface="Calibri"/>
              </a:rPr>
              <a:t>критериям допускаются сочинения, </a:t>
            </a:r>
            <a:r>
              <a:rPr sz="1400" b="1" spc="-30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344762"/>
                </a:solidFill>
                <a:latin typeface="Calibri"/>
                <a:cs typeface="Calibri"/>
              </a:rPr>
              <a:t>соо</a:t>
            </a:r>
            <a:r>
              <a:rPr sz="1400" b="1" spc="-10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400" b="1" spc="-15" dirty="0">
                <a:solidFill>
                  <a:srgbClr val="344762"/>
                </a:solidFill>
                <a:latin typeface="Calibri"/>
                <a:cs typeface="Calibri"/>
              </a:rPr>
              <a:t>ве</a:t>
            </a:r>
            <a:r>
              <a:rPr sz="1400" b="1" spc="-20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400" b="1" spc="-15" dirty="0">
                <a:solidFill>
                  <a:srgbClr val="344762"/>
                </a:solidFill>
                <a:latin typeface="Calibri"/>
                <a:cs typeface="Calibri"/>
              </a:rPr>
              <a:t>с</a:t>
            </a:r>
            <a:r>
              <a:rPr sz="1400" b="1" spc="-10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400" b="1" spc="-25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400" b="1" spc="-20" dirty="0">
                <a:solidFill>
                  <a:srgbClr val="344762"/>
                </a:solidFill>
                <a:latin typeface="Calibri"/>
                <a:cs typeface="Calibri"/>
              </a:rPr>
              <a:t>у</a:t>
            </a:r>
            <a:r>
              <a:rPr sz="1400" b="1" spc="-15" dirty="0">
                <a:solidFill>
                  <a:srgbClr val="344762"/>
                </a:solidFill>
                <a:latin typeface="Calibri"/>
                <a:cs typeface="Calibri"/>
              </a:rPr>
              <a:t>ющи</a:t>
            </a:r>
            <a:r>
              <a:rPr sz="1400" b="1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400" b="1" spc="-7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344762"/>
                </a:solidFill>
                <a:latin typeface="Calibri"/>
                <a:cs typeface="Calibri"/>
              </a:rPr>
              <a:t>треб</a:t>
            </a:r>
            <a:r>
              <a:rPr sz="1400" b="1" spc="-10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400" b="1" spc="-15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400" b="1" spc="-10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400" b="1" spc="-15" dirty="0">
                <a:solidFill>
                  <a:srgbClr val="344762"/>
                </a:solidFill>
                <a:latin typeface="Calibri"/>
                <a:cs typeface="Calibri"/>
              </a:rPr>
              <a:t>ни</a:t>
            </a:r>
            <a:r>
              <a:rPr sz="1400" b="1" spc="-5" dirty="0">
                <a:solidFill>
                  <a:srgbClr val="344762"/>
                </a:solidFill>
                <a:latin typeface="Calibri"/>
                <a:cs typeface="Calibri"/>
              </a:rPr>
              <a:t>я</a:t>
            </a:r>
            <a:r>
              <a:rPr sz="1400" b="1" dirty="0">
                <a:solidFill>
                  <a:srgbClr val="344762"/>
                </a:solidFill>
                <a:latin typeface="Calibri"/>
                <a:cs typeface="Calibri"/>
              </a:rPr>
              <a:t>м</a:t>
            </a:r>
            <a:r>
              <a:rPr sz="1400" b="1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344762"/>
                </a:solidFill>
                <a:latin typeface="Calibri"/>
                <a:cs typeface="Calibri"/>
              </a:rPr>
              <a:t>1 и</a:t>
            </a:r>
            <a:r>
              <a:rPr sz="1400" b="1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b="1" spc="-20" dirty="0">
                <a:solidFill>
                  <a:srgbClr val="344762"/>
                </a:solidFill>
                <a:latin typeface="Calibri"/>
                <a:cs typeface="Calibri"/>
              </a:rPr>
              <a:t>2.</a:t>
            </a:r>
            <a:endParaRPr sz="1400">
              <a:latin typeface="Calibri"/>
              <a:cs typeface="Calibri"/>
            </a:endParaRPr>
          </a:p>
          <a:p>
            <a:pPr marL="180975">
              <a:lnSpc>
                <a:spcPts val="1310"/>
              </a:lnSpc>
            </a:pPr>
            <a:r>
              <a:rPr sz="1400" b="1" spc="-15" dirty="0">
                <a:solidFill>
                  <a:srgbClr val="344762"/>
                </a:solidFill>
                <a:latin typeface="Calibri"/>
                <a:cs typeface="Calibri"/>
              </a:rPr>
              <a:t>Критерии</a:t>
            </a:r>
            <a:r>
              <a:rPr sz="1400" b="1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344762"/>
                </a:solidFill>
                <a:latin typeface="Calibri"/>
                <a:cs typeface="Calibri"/>
              </a:rPr>
              <a:t>1</a:t>
            </a:r>
            <a:r>
              <a:rPr sz="1400" b="1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400" b="1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344762"/>
                </a:solidFill>
                <a:latin typeface="Calibri"/>
                <a:cs typeface="Calibri"/>
              </a:rPr>
              <a:t>2 </a:t>
            </a:r>
            <a:r>
              <a:rPr sz="1400" b="1" spc="-10" dirty="0">
                <a:solidFill>
                  <a:srgbClr val="344762"/>
                </a:solidFill>
                <a:latin typeface="Calibri"/>
                <a:cs typeface="Calibri"/>
              </a:rPr>
              <a:t>являются</a:t>
            </a:r>
            <a:r>
              <a:rPr sz="1400" b="1" spc="-6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344762"/>
                </a:solidFill>
                <a:latin typeface="Calibri"/>
                <a:cs typeface="Calibri"/>
              </a:rPr>
              <a:t>основными.</a:t>
            </a:r>
            <a:endParaRPr sz="1400">
              <a:latin typeface="Calibri"/>
              <a:cs typeface="Calibri"/>
            </a:endParaRPr>
          </a:p>
          <a:p>
            <a:pPr marL="180975" marR="142240">
              <a:lnSpc>
                <a:spcPct val="91000"/>
              </a:lnSpc>
              <a:spcBef>
                <a:spcPts val="50"/>
              </a:spcBef>
            </a:pPr>
            <a:r>
              <a:rPr sz="1400" b="1" spc="5" dirty="0">
                <a:solidFill>
                  <a:srgbClr val="C00000"/>
                </a:solidFill>
                <a:latin typeface="Calibri"/>
                <a:cs typeface="Calibri"/>
              </a:rPr>
              <a:t>Для </a:t>
            </a:r>
            <a:r>
              <a:rPr sz="1400" b="1" spc="-20" dirty="0">
                <a:solidFill>
                  <a:srgbClr val="C00000"/>
                </a:solidFill>
                <a:latin typeface="Calibri"/>
                <a:cs typeface="Calibri"/>
              </a:rPr>
              <a:t>получения </a:t>
            </a: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«зачёта»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за </a:t>
            </a:r>
            <a:r>
              <a:rPr sz="1400" b="1" spc="-15" dirty="0">
                <a:solidFill>
                  <a:srgbClr val="C00000"/>
                </a:solidFill>
                <a:latin typeface="Calibri"/>
                <a:cs typeface="Calibri"/>
              </a:rPr>
              <a:t>итоговое сочинение </a:t>
            </a:r>
            <a:r>
              <a:rPr sz="1400" b="1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344762"/>
                </a:solidFill>
                <a:latin typeface="Calibri"/>
                <a:cs typeface="Calibri"/>
              </a:rPr>
              <a:t>необходимо </a:t>
            </a:r>
            <a:r>
              <a:rPr sz="1400" spc="-15" dirty="0">
                <a:solidFill>
                  <a:srgbClr val="344762"/>
                </a:solidFill>
                <a:latin typeface="Calibri"/>
                <a:cs typeface="Calibri"/>
              </a:rPr>
              <a:t>получить </a:t>
            </a:r>
            <a:r>
              <a:rPr sz="1400" spc="-5" dirty="0">
                <a:solidFill>
                  <a:srgbClr val="344762"/>
                </a:solidFill>
                <a:latin typeface="Calibri"/>
                <a:cs typeface="Calibri"/>
              </a:rPr>
              <a:t>«зачёт» </a:t>
            </a:r>
            <a:r>
              <a:rPr sz="1400" spc="-10" dirty="0">
                <a:solidFill>
                  <a:srgbClr val="344762"/>
                </a:solidFill>
                <a:latin typeface="Calibri"/>
                <a:cs typeface="Calibri"/>
              </a:rPr>
              <a:t>по </a:t>
            </a:r>
            <a:r>
              <a:rPr sz="1400" spc="-20" dirty="0">
                <a:solidFill>
                  <a:srgbClr val="344762"/>
                </a:solidFill>
                <a:latin typeface="Calibri"/>
                <a:cs typeface="Calibri"/>
              </a:rPr>
              <a:t>критериям </a:t>
            </a:r>
            <a:r>
              <a:rPr sz="1400" dirty="0">
                <a:solidFill>
                  <a:srgbClr val="344762"/>
                </a:solidFill>
                <a:latin typeface="Calibri"/>
                <a:cs typeface="Calibri"/>
              </a:rPr>
              <a:t>1 и 2 </a:t>
            </a:r>
            <a:r>
              <a:rPr sz="140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762"/>
                </a:solidFill>
                <a:latin typeface="Calibri"/>
                <a:cs typeface="Calibri"/>
              </a:rPr>
              <a:t>(выставление</a:t>
            </a:r>
            <a:r>
              <a:rPr sz="14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762"/>
                </a:solidFill>
                <a:latin typeface="Calibri"/>
                <a:cs typeface="Calibri"/>
              </a:rPr>
              <a:t>«незачета»</a:t>
            </a:r>
            <a:r>
              <a:rPr sz="1400" spc="-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762"/>
                </a:solidFill>
                <a:latin typeface="Calibri"/>
                <a:cs typeface="Calibri"/>
              </a:rPr>
              <a:t>по</a:t>
            </a:r>
            <a:r>
              <a:rPr sz="14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344762"/>
                </a:solidFill>
                <a:latin typeface="Calibri"/>
                <a:cs typeface="Calibri"/>
              </a:rPr>
              <a:t>одному</a:t>
            </a:r>
            <a:r>
              <a:rPr sz="1400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762"/>
                </a:solidFill>
                <a:latin typeface="Calibri"/>
                <a:cs typeface="Calibri"/>
              </a:rPr>
              <a:t>из</a:t>
            </a:r>
            <a:r>
              <a:rPr sz="14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762"/>
                </a:solidFill>
                <a:latin typeface="Calibri"/>
                <a:cs typeface="Calibri"/>
              </a:rPr>
              <a:t>этих</a:t>
            </a:r>
            <a:r>
              <a:rPr sz="14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762"/>
                </a:solidFill>
                <a:latin typeface="Calibri"/>
                <a:cs typeface="Calibri"/>
              </a:rPr>
              <a:t>критериев </a:t>
            </a:r>
            <a:r>
              <a:rPr sz="1400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762"/>
                </a:solidFill>
                <a:latin typeface="Calibri"/>
                <a:cs typeface="Calibri"/>
              </a:rPr>
              <a:t>автоматически </a:t>
            </a:r>
            <a:r>
              <a:rPr sz="1400" spc="-20" dirty="0">
                <a:solidFill>
                  <a:srgbClr val="344762"/>
                </a:solidFill>
                <a:latin typeface="Calibri"/>
                <a:cs typeface="Calibri"/>
              </a:rPr>
              <a:t>ведет </a:t>
            </a:r>
            <a:r>
              <a:rPr sz="1400" dirty="0">
                <a:solidFill>
                  <a:srgbClr val="344762"/>
                </a:solidFill>
                <a:latin typeface="Calibri"/>
                <a:cs typeface="Calibri"/>
              </a:rPr>
              <a:t>к </a:t>
            </a:r>
            <a:r>
              <a:rPr sz="1400" spc="-5" dirty="0">
                <a:solidFill>
                  <a:srgbClr val="344762"/>
                </a:solidFill>
                <a:latin typeface="Calibri"/>
                <a:cs typeface="Calibri"/>
              </a:rPr>
              <a:t>«незачёту» за </a:t>
            </a:r>
            <a:r>
              <a:rPr sz="1400" spc="-15" dirty="0">
                <a:solidFill>
                  <a:srgbClr val="344762"/>
                </a:solidFill>
                <a:latin typeface="Calibri"/>
                <a:cs typeface="Calibri"/>
              </a:rPr>
              <a:t>работу </a:t>
            </a:r>
            <a:r>
              <a:rPr sz="1400" dirty="0">
                <a:solidFill>
                  <a:srgbClr val="344762"/>
                </a:solidFill>
                <a:latin typeface="Calibri"/>
                <a:cs typeface="Calibri"/>
              </a:rPr>
              <a:t>в </a:t>
            </a:r>
            <a:r>
              <a:rPr sz="1400" spc="-20" dirty="0">
                <a:solidFill>
                  <a:srgbClr val="344762"/>
                </a:solidFill>
                <a:latin typeface="Calibri"/>
                <a:cs typeface="Calibri"/>
              </a:rPr>
              <a:t>целом), </a:t>
            </a:r>
            <a:r>
              <a:rPr sz="1400" dirty="0">
                <a:solidFill>
                  <a:srgbClr val="344762"/>
                </a:solidFill>
                <a:latin typeface="Calibri"/>
                <a:cs typeface="Calibri"/>
              </a:rPr>
              <a:t>а </a:t>
            </a:r>
            <a:r>
              <a:rPr sz="1400" spc="-30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762"/>
                </a:solidFill>
                <a:latin typeface="Calibri"/>
                <a:cs typeface="Calibri"/>
              </a:rPr>
              <a:t>также</a:t>
            </a:r>
            <a:r>
              <a:rPr sz="14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344762"/>
                </a:solidFill>
                <a:latin typeface="Calibri"/>
                <a:cs typeface="Calibri"/>
              </a:rPr>
              <a:t>дополнительно</a:t>
            </a:r>
            <a:r>
              <a:rPr sz="1400" spc="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762"/>
                </a:solidFill>
                <a:latin typeface="Calibri"/>
                <a:cs typeface="Calibri"/>
              </a:rPr>
              <a:t>«зачёт»</a:t>
            </a:r>
            <a:r>
              <a:rPr sz="1400" spc="-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762"/>
                </a:solidFill>
                <a:latin typeface="Calibri"/>
                <a:cs typeface="Calibri"/>
              </a:rPr>
              <a:t>по</a:t>
            </a:r>
            <a:r>
              <a:rPr sz="1400" spc="-20" dirty="0">
                <a:solidFill>
                  <a:srgbClr val="344762"/>
                </a:solidFill>
                <a:latin typeface="Calibri"/>
                <a:cs typeface="Calibri"/>
              </a:rPr>
              <a:t> одному </a:t>
            </a:r>
            <a:r>
              <a:rPr sz="1400" spc="-10" dirty="0">
                <a:solidFill>
                  <a:srgbClr val="344762"/>
                </a:solidFill>
                <a:latin typeface="Calibri"/>
                <a:cs typeface="Calibri"/>
              </a:rPr>
              <a:t>из</a:t>
            </a:r>
            <a:r>
              <a:rPr sz="14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762"/>
                </a:solidFill>
                <a:latin typeface="Calibri"/>
                <a:cs typeface="Calibri"/>
              </a:rPr>
              <a:t>других </a:t>
            </a:r>
            <a:r>
              <a:rPr sz="1400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762"/>
                </a:solidFill>
                <a:latin typeface="Calibri"/>
                <a:cs typeface="Calibri"/>
              </a:rPr>
              <a:t>критериев.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645152" y="4669535"/>
            <a:ext cx="4438015" cy="1962785"/>
          </a:xfrm>
          <a:custGeom>
            <a:avLst/>
            <a:gdLst/>
            <a:ahLst/>
            <a:cxnLst/>
            <a:rect l="l" t="t" r="r" b="b"/>
            <a:pathLst>
              <a:path w="4438015" h="1962784">
                <a:moveTo>
                  <a:pt x="4437761" y="0"/>
                </a:moveTo>
                <a:lnTo>
                  <a:pt x="0" y="0"/>
                </a:lnTo>
                <a:lnTo>
                  <a:pt x="0" y="1962404"/>
                </a:lnTo>
                <a:lnTo>
                  <a:pt x="4437761" y="1962404"/>
                </a:lnTo>
                <a:lnTo>
                  <a:pt x="4437761" y="0"/>
                </a:lnTo>
                <a:close/>
              </a:path>
            </a:pathLst>
          </a:custGeom>
          <a:solidFill>
            <a:srgbClr val="F0F0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813172" y="4684267"/>
            <a:ext cx="4055110" cy="18662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540">
              <a:lnSpc>
                <a:spcPct val="100000"/>
              </a:lnSpc>
              <a:spcBef>
                <a:spcPts val="105"/>
              </a:spcBef>
            </a:pPr>
            <a:r>
              <a:rPr sz="1350" spc="-5" dirty="0">
                <a:solidFill>
                  <a:srgbClr val="344762"/>
                </a:solidFill>
                <a:latin typeface="Calibri"/>
                <a:cs typeface="Calibri"/>
              </a:rPr>
              <a:t>Участники</a:t>
            </a:r>
            <a:r>
              <a:rPr sz="1350" spc="-7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50" spc="-20" dirty="0">
                <a:solidFill>
                  <a:srgbClr val="344762"/>
                </a:solidFill>
                <a:latin typeface="Calibri"/>
                <a:cs typeface="Calibri"/>
              </a:rPr>
              <a:t>итогового</a:t>
            </a:r>
            <a:r>
              <a:rPr sz="1350" spc="-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50" spc="-5" dirty="0">
                <a:solidFill>
                  <a:srgbClr val="344762"/>
                </a:solidFill>
                <a:latin typeface="Calibri"/>
                <a:cs typeface="Calibri"/>
              </a:rPr>
              <a:t>сочинения</a:t>
            </a:r>
            <a:r>
              <a:rPr sz="1350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50" dirty="0">
                <a:solidFill>
                  <a:srgbClr val="344762"/>
                </a:solidFill>
                <a:latin typeface="Calibri"/>
                <a:cs typeface="Calibri"/>
              </a:rPr>
              <a:t>могут</a:t>
            </a:r>
            <a:r>
              <a:rPr sz="1350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50" spc="-5" dirty="0">
                <a:solidFill>
                  <a:srgbClr val="344762"/>
                </a:solidFill>
                <a:latin typeface="Calibri"/>
                <a:cs typeface="Calibri"/>
              </a:rPr>
              <a:t>ориентироваться </a:t>
            </a:r>
            <a:r>
              <a:rPr sz="1350" spc="-29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50" dirty="0">
                <a:solidFill>
                  <a:srgbClr val="344762"/>
                </a:solidFill>
                <a:latin typeface="Calibri"/>
                <a:cs typeface="Calibri"/>
              </a:rPr>
              <a:t>на </a:t>
            </a:r>
            <a:r>
              <a:rPr sz="1350" spc="-5" dirty="0">
                <a:solidFill>
                  <a:srgbClr val="344762"/>
                </a:solidFill>
                <a:latin typeface="Calibri"/>
                <a:cs typeface="Calibri"/>
              </a:rPr>
              <a:t>требования </a:t>
            </a:r>
            <a:r>
              <a:rPr sz="1350" b="1" dirty="0">
                <a:solidFill>
                  <a:srgbClr val="344762"/>
                </a:solidFill>
                <a:latin typeface="Calibri"/>
                <a:cs typeface="Calibri"/>
              </a:rPr>
              <a:t>не </a:t>
            </a:r>
            <a:r>
              <a:rPr sz="1350" b="1" spc="-20" dirty="0">
                <a:solidFill>
                  <a:srgbClr val="344762"/>
                </a:solidFill>
                <a:latin typeface="Calibri"/>
                <a:cs typeface="Calibri"/>
              </a:rPr>
              <a:t>только школьных </a:t>
            </a:r>
            <a:r>
              <a:rPr sz="1350" b="1" spc="-10" dirty="0">
                <a:solidFill>
                  <a:srgbClr val="344762"/>
                </a:solidFill>
                <a:latin typeface="Calibri"/>
                <a:cs typeface="Calibri"/>
              </a:rPr>
              <a:t>критериев, </a:t>
            </a:r>
            <a:r>
              <a:rPr sz="1350" b="1" dirty="0">
                <a:solidFill>
                  <a:srgbClr val="344762"/>
                </a:solidFill>
                <a:latin typeface="Calibri"/>
                <a:cs typeface="Calibri"/>
              </a:rPr>
              <a:t>но и </a:t>
            </a:r>
            <a:r>
              <a:rPr sz="1350" b="1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50" b="1" spc="-10" dirty="0">
                <a:solidFill>
                  <a:srgbClr val="344762"/>
                </a:solidFill>
                <a:latin typeface="Calibri"/>
                <a:cs typeface="Calibri"/>
              </a:rPr>
              <a:t>вузовских</a:t>
            </a:r>
            <a:r>
              <a:rPr sz="1350" b="1" spc="-9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50" b="1" dirty="0">
                <a:solidFill>
                  <a:srgbClr val="344762"/>
                </a:solidFill>
                <a:latin typeface="Calibri"/>
                <a:cs typeface="Calibri"/>
              </a:rPr>
              <a:t>.</a:t>
            </a:r>
            <a:endParaRPr sz="1350">
              <a:latin typeface="Calibri"/>
              <a:cs typeface="Calibri"/>
            </a:endParaRPr>
          </a:p>
          <a:p>
            <a:pPr marL="15240">
              <a:lnSpc>
                <a:spcPts val="1600"/>
              </a:lnSpc>
            </a:pPr>
            <a:r>
              <a:rPr sz="1350" b="1" spc="-20" dirty="0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r>
              <a:rPr sz="1350" b="1" spc="-10" dirty="0">
                <a:solidFill>
                  <a:srgbClr val="C00000"/>
                </a:solidFill>
                <a:latin typeface="Calibri"/>
                <a:cs typeface="Calibri"/>
              </a:rPr>
              <a:t>о</a:t>
            </a:r>
            <a:r>
              <a:rPr sz="1350" b="1" spc="-15" dirty="0">
                <a:solidFill>
                  <a:srgbClr val="C00000"/>
                </a:solidFill>
                <a:latin typeface="Calibri"/>
                <a:cs typeface="Calibri"/>
              </a:rPr>
              <a:t>з</a:t>
            </a:r>
            <a:r>
              <a:rPr sz="1350" b="1" spc="-10" dirty="0">
                <a:solidFill>
                  <a:srgbClr val="C00000"/>
                </a:solidFill>
                <a:latin typeface="Calibri"/>
                <a:cs typeface="Calibri"/>
              </a:rPr>
              <a:t>м</a:t>
            </a:r>
            <a:r>
              <a:rPr sz="1350" b="1" spc="-25" dirty="0">
                <a:solidFill>
                  <a:srgbClr val="C00000"/>
                </a:solidFill>
                <a:latin typeface="Calibri"/>
                <a:cs typeface="Calibri"/>
              </a:rPr>
              <a:t>о</a:t>
            </a:r>
            <a:r>
              <a:rPr sz="1350" b="1" spc="-15" dirty="0">
                <a:solidFill>
                  <a:srgbClr val="C00000"/>
                </a:solidFill>
                <a:latin typeface="Calibri"/>
                <a:cs typeface="Calibri"/>
              </a:rPr>
              <a:t>ж</a:t>
            </a:r>
            <a:r>
              <a:rPr sz="1350" b="1" spc="-10" dirty="0">
                <a:solidFill>
                  <a:srgbClr val="C00000"/>
                </a:solidFill>
                <a:latin typeface="Calibri"/>
                <a:cs typeface="Calibri"/>
              </a:rPr>
              <a:t>н</a:t>
            </a:r>
            <a:r>
              <a:rPr sz="1350" b="1" spc="-20" dirty="0">
                <a:solidFill>
                  <a:srgbClr val="C00000"/>
                </a:solidFill>
                <a:latin typeface="Calibri"/>
                <a:cs typeface="Calibri"/>
              </a:rPr>
              <a:t>ы</a:t>
            </a:r>
            <a:r>
              <a:rPr sz="1350" b="1" dirty="0">
                <a:solidFill>
                  <a:srgbClr val="C00000"/>
                </a:solidFill>
                <a:latin typeface="Calibri"/>
                <a:cs typeface="Calibri"/>
              </a:rPr>
              <a:t>е</a:t>
            </a:r>
            <a:r>
              <a:rPr sz="1350" b="1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350" b="1" dirty="0">
                <a:solidFill>
                  <a:srgbClr val="C00000"/>
                </a:solidFill>
                <a:latin typeface="Calibri"/>
                <a:cs typeface="Calibri"/>
              </a:rPr>
              <a:t>тре</a:t>
            </a:r>
            <a:r>
              <a:rPr sz="1350" b="1" spc="-15" dirty="0">
                <a:solidFill>
                  <a:srgbClr val="C00000"/>
                </a:solidFill>
                <a:latin typeface="Calibri"/>
                <a:cs typeface="Calibri"/>
              </a:rPr>
              <a:t>б</a:t>
            </a:r>
            <a:r>
              <a:rPr sz="1350" b="1" spc="-10" dirty="0">
                <a:solidFill>
                  <a:srgbClr val="C00000"/>
                </a:solidFill>
                <a:latin typeface="Calibri"/>
                <a:cs typeface="Calibri"/>
              </a:rPr>
              <a:t>о</a:t>
            </a:r>
            <a:r>
              <a:rPr sz="1350" b="1" spc="-15" dirty="0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r>
              <a:rPr sz="1350" b="1" spc="-25" dirty="0">
                <a:solidFill>
                  <a:srgbClr val="C00000"/>
                </a:solidFill>
                <a:latin typeface="Calibri"/>
                <a:cs typeface="Calibri"/>
              </a:rPr>
              <a:t>а</a:t>
            </a:r>
            <a:r>
              <a:rPr sz="1350" b="1" spc="-10" dirty="0">
                <a:solidFill>
                  <a:srgbClr val="C00000"/>
                </a:solidFill>
                <a:latin typeface="Calibri"/>
                <a:cs typeface="Calibri"/>
              </a:rPr>
              <a:t>н</a:t>
            </a:r>
            <a:r>
              <a:rPr sz="1350" b="1" dirty="0">
                <a:solidFill>
                  <a:srgbClr val="C00000"/>
                </a:solidFill>
                <a:latin typeface="Calibri"/>
                <a:cs typeface="Calibri"/>
              </a:rPr>
              <a:t>ия</a:t>
            </a:r>
            <a:r>
              <a:rPr sz="1350" b="1" spc="-8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350" b="1" spc="-15" dirty="0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r>
              <a:rPr sz="1350" b="1" dirty="0">
                <a:solidFill>
                  <a:srgbClr val="C00000"/>
                </a:solidFill>
                <a:latin typeface="Calibri"/>
                <a:cs typeface="Calibri"/>
              </a:rPr>
              <a:t>уза:</a:t>
            </a:r>
            <a:endParaRPr sz="1350">
              <a:latin typeface="Calibri"/>
              <a:cs typeface="Calibri"/>
            </a:endParaRPr>
          </a:p>
          <a:p>
            <a:pPr marL="12700">
              <a:lnSpc>
                <a:spcPts val="1595"/>
              </a:lnSpc>
            </a:pPr>
            <a:r>
              <a:rPr sz="1350" dirty="0">
                <a:solidFill>
                  <a:srgbClr val="344762"/>
                </a:solidFill>
                <a:latin typeface="Calibri"/>
                <a:cs typeface="Calibri"/>
              </a:rPr>
              <a:t>-</a:t>
            </a:r>
            <a:r>
              <a:rPr sz="135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50" dirty="0">
                <a:solidFill>
                  <a:srgbClr val="344762"/>
                </a:solidFill>
                <a:latin typeface="Calibri"/>
                <a:cs typeface="Calibri"/>
              </a:rPr>
              <a:t>объем</a:t>
            </a:r>
            <a:r>
              <a:rPr sz="1350" spc="-7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50" dirty="0">
                <a:solidFill>
                  <a:srgbClr val="344762"/>
                </a:solidFill>
                <a:latin typeface="Calibri"/>
                <a:cs typeface="Calibri"/>
              </a:rPr>
              <a:t>–</a:t>
            </a:r>
            <a:r>
              <a:rPr sz="1350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50" spc="-5" dirty="0">
                <a:solidFill>
                  <a:srgbClr val="344762"/>
                </a:solidFill>
                <a:latin typeface="Calibri"/>
                <a:cs typeface="Calibri"/>
              </a:rPr>
              <a:t>от</a:t>
            </a:r>
            <a:r>
              <a:rPr sz="1350" spc="-6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50" spc="-15" dirty="0">
                <a:solidFill>
                  <a:srgbClr val="344762"/>
                </a:solidFill>
                <a:latin typeface="Calibri"/>
                <a:cs typeface="Calibri"/>
              </a:rPr>
              <a:t>350</a:t>
            </a:r>
            <a:r>
              <a:rPr sz="135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50" dirty="0">
                <a:solidFill>
                  <a:srgbClr val="344762"/>
                </a:solidFill>
                <a:latin typeface="Calibri"/>
                <a:cs typeface="Calibri"/>
              </a:rPr>
              <a:t>слов</a:t>
            </a:r>
            <a:endParaRPr sz="1350">
              <a:latin typeface="Calibri"/>
              <a:cs typeface="Calibri"/>
            </a:endParaRPr>
          </a:p>
          <a:p>
            <a:pPr marL="12700" marR="194310">
              <a:lnSpc>
                <a:spcPct val="98900"/>
              </a:lnSpc>
              <a:spcBef>
                <a:spcPts val="5"/>
              </a:spcBef>
            </a:pPr>
            <a:r>
              <a:rPr sz="1350" dirty="0">
                <a:solidFill>
                  <a:srgbClr val="344762"/>
                </a:solidFill>
                <a:latin typeface="Calibri"/>
                <a:cs typeface="Calibri"/>
              </a:rPr>
              <a:t>-опора не </a:t>
            </a:r>
            <a:r>
              <a:rPr sz="1350" spc="-20" dirty="0">
                <a:solidFill>
                  <a:srgbClr val="344762"/>
                </a:solidFill>
                <a:latin typeface="Calibri"/>
                <a:cs typeface="Calibri"/>
              </a:rPr>
              <a:t>только </a:t>
            </a:r>
            <a:r>
              <a:rPr sz="1350" dirty="0">
                <a:solidFill>
                  <a:srgbClr val="344762"/>
                </a:solidFill>
                <a:latin typeface="Calibri"/>
                <a:cs typeface="Calibri"/>
              </a:rPr>
              <a:t>на </a:t>
            </a:r>
            <a:r>
              <a:rPr sz="1350" spc="-15" dirty="0">
                <a:solidFill>
                  <a:srgbClr val="344762"/>
                </a:solidFill>
                <a:latin typeface="Calibri"/>
                <a:cs typeface="Calibri"/>
              </a:rPr>
              <a:t>литературный материал, </a:t>
            </a:r>
            <a:r>
              <a:rPr sz="1350" dirty="0">
                <a:solidFill>
                  <a:srgbClr val="344762"/>
                </a:solidFill>
                <a:latin typeface="Calibri"/>
                <a:cs typeface="Calibri"/>
              </a:rPr>
              <a:t>но и на </a:t>
            </a:r>
            <a:r>
              <a:rPr sz="1350" spc="-29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50" spc="-15" dirty="0">
                <a:solidFill>
                  <a:srgbClr val="344762"/>
                </a:solidFill>
                <a:latin typeface="Calibri"/>
                <a:cs typeface="Calibri"/>
              </a:rPr>
              <a:t>произведения других </a:t>
            </a:r>
            <a:r>
              <a:rPr sz="1350" spc="-10" dirty="0">
                <a:solidFill>
                  <a:srgbClr val="344762"/>
                </a:solidFill>
                <a:latin typeface="Calibri"/>
                <a:cs typeface="Calibri"/>
              </a:rPr>
              <a:t>видов </a:t>
            </a:r>
            <a:r>
              <a:rPr sz="1350" spc="-5" dirty="0">
                <a:solidFill>
                  <a:srgbClr val="344762"/>
                </a:solidFill>
                <a:latin typeface="Calibri"/>
                <a:cs typeface="Calibri"/>
              </a:rPr>
              <a:t>искусства </a:t>
            </a:r>
            <a:r>
              <a:rPr sz="1350" dirty="0">
                <a:solidFill>
                  <a:srgbClr val="344762"/>
                </a:solidFill>
                <a:latin typeface="Calibri"/>
                <a:cs typeface="Calibri"/>
              </a:rPr>
              <a:t>или </a:t>
            </a:r>
            <a:r>
              <a:rPr sz="1350" spc="-5" dirty="0">
                <a:solidFill>
                  <a:srgbClr val="344762"/>
                </a:solidFill>
                <a:latin typeface="Calibri"/>
                <a:cs typeface="Calibri"/>
              </a:rPr>
              <a:t>на </a:t>
            </a:r>
            <a:r>
              <a:rPr sz="13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50" spc="-15" dirty="0">
                <a:solidFill>
                  <a:srgbClr val="344762"/>
                </a:solidFill>
                <a:latin typeface="Calibri"/>
                <a:cs typeface="Calibri"/>
              </a:rPr>
              <a:t>исторические</a:t>
            </a:r>
            <a:r>
              <a:rPr sz="135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50" spc="-5" dirty="0">
                <a:solidFill>
                  <a:srgbClr val="344762"/>
                </a:solidFill>
                <a:latin typeface="Calibri"/>
                <a:cs typeface="Calibri"/>
              </a:rPr>
              <a:t>факты</a:t>
            </a:r>
            <a:endParaRPr sz="13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350" spc="-5" dirty="0">
                <a:solidFill>
                  <a:srgbClr val="344762"/>
                </a:solidFill>
                <a:latin typeface="Calibri"/>
                <a:cs typeface="Calibri"/>
              </a:rPr>
              <a:t>-оригинальность.</a:t>
            </a:r>
            <a:endParaRPr sz="13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2536</Words>
  <Application>Microsoft Office PowerPoint</Application>
  <PresentationFormat>Экран (4:3)</PresentationFormat>
  <Paragraphs>272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Arial MT</vt:lpstr>
      <vt:lpstr>Calibri</vt:lpstr>
      <vt:lpstr>Calibri Light</vt:lpstr>
      <vt:lpstr>Cambria Math</vt:lpstr>
      <vt:lpstr>Georgia</vt:lpstr>
      <vt:lpstr>Office Theme</vt:lpstr>
      <vt:lpstr>Ученическое собрание  2024-2025 учебный год</vt:lpstr>
      <vt:lpstr>ОБЩАЯ ИНФОРМАЦИЯ ОБ ИТОГОВОМ  СОЧИНЕНИИ (ИЗЛОЖЕНИИ) В 2024-2025 УЧЕБНОМ ГОДУ</vt:lpstr>
      <vt:lpstr>ПРОВЕДЕНИЕ ИТОГОВОГО СОЧИНЕНИЯ (ИЗЛОЖЕНИЯ)</vt:lpstr>
      <vt:lpstr>ПРОВЕДЕНИЕ ИТОГОВОГО СОЧИНЕНИЯ (ИЗЛОЖЕНИЯ)</vt:lpstr>
      <vt:lpstr>Презентация PowerPoint</vt:lpstr>
      <vt:lpstr>Презентация PowerPoint</vt:lpstr>
      <vt:lpstr>ПРОВЕДЕНИЕ ИТОГОВОГО СОЧИНЕНИЯ (ИЗЛОЖЕНИЯ)</vt:lpstr>
      <vt:lpstr>ПРОВЕДЕНИЕ ИТОГОВОГО СОЧИНЕНИЯ (ИЗЛОЖЕНИЯ)</vt:lpstr>
      <vt:lpstr>КРИТЕРИИ ОЦЕНИВАНИЯ ИТОГОВОГО СОЧИНЕНИЯ  В 2024-2025 УЧЕБНОМ ГОДУ</vt:lpstr>
      <vt:lpstr>ТРЕБОВАНИЕ 1. ОБЪЁМ ИТОГОВОГО  СОЧИНЕНИЯ</vt:lpstr>
      <vt:lpstr>ТРЕБОВАНИЕ 2. САМОСТОЯТЕЛЬНОСТЬ НАПИСАНИЯ</vt:lpstr>
      <vt:lpstr>КРИТЕРИЙ 1. СООТВЕТСТВИЕ ТЕМЕ</vt:lpstr>
      <vt:lpstr>КРИТЕРИИ ОЦЕНИВАНИЯ ИТОГОВОГО СОЧИНЕНИЯ</vt:lpstr>
      <vt:lpstr>КРИТЕРИЙ 3. КОМПОЗИЦИЯ И ЛОГИКА РАССУЖДЕНИЯ</vt:lpstr>
      <vt:lpstr>КРИТЕРИЙ 4 . КАЧЕСТВО  ПИСЬМЕННОЙ  РЕЧИ</vt:lpstr>
      <vt:lpstr>КРИТЕРИЙ 5. ГРАМОТНОСТЬ</vt:lpstr>
      <vt:lpstr>Структура закрытого банка тем  итогового сочинения</vt:lpstr>
      <vt:lpstr>Образец комплекта тем итогового сочинения в 2023-2024 учебном году</vt:lpstr>
      <vt:lpstr>Раздел 1. Духовно-нравственные  ориентиры в жизни человека</vt:lpstr>
      <vt:lpstr>Раздел 2. Семья, общество, Отечество  в жизни человека</vt:lpstr>
      <vt:lpstr>Раздел 3. Природа и культура  в жизни человека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zam-UVR1</dc:creator>
  <cp:lastModifiedBy>Buh</cp:lastModifiedBy>
  <cp:revision>6</cp:revision>
  <dcterms:created xsi:type="dcterms:W3CDTF">2024-11-07T13:03:46Z</dcterms:created>
  <dcterms:modified xsi:type="dcterms:W3CDTF">2024-12-03T05:45:40Z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2023-10-10T00:00:00Z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2024-11-07T00:00:00Z</vt:filetime>
  </property>
</Properties>
</file>