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3"/>
  </p:notesMasterIdLst>
  <p:sldIdLst>
    <p:sldId id="519" r:id="rId2"/>
    <p:sldId id="581" r:id="rId3"/>
    <p:sldId id="583" r:id="rId4"/>
    <p:sldId id="582" r:id="rId5"/>
    <p:sldId id="548" r:id="rId6"/>
    <p:sldId id="570" r:id="rId7"/>
    <p:sldId id="573" r:id="rId8"/>
    <p:sldId id="571" r:id="rId9"/>
    <p:sldId id="574" r:id="rId10"/>
    <p:sldId id="580" r:id="rId11"/>
    <p:sldId id="555" r:id="rId12"/>
    <p:sldId id="579" r:id="rId13"/>
    <p:sldId id="577" r:id="rId14"/>
    <p:sldId id="572" r:id="rId15"/>
    <p:sldId id="556" r:id="rId16"/>
    <p:sldId id="559" r:id="rId17"/>
    <p:sldId id="560" r:id="rId18"/>
    <p:sldId id="565" r:id="rId19"/>
    <p:sldId id="563" r:id="rId20"/>
    <p:sldId id="578" r:id="rId21"/>
    <p:sldId id="561" r:id="rId22"/>
  </p:sldIdLst>
  <p:sldSz cx="9144000" cy="5143500" type="screen16x9"/>
  <p:notesSz cx="6858000" cy="9144000"/>
  <p:embeddedFontLst>
    <p:embeddedFont>
      <p:font typeface="Elektra Light Pro" charset="-52"/>
      <p:regular r:id="rId24"/>
    </p:embeddedFont>
    <p:embeddedFont>
      <p:font typeface="Elektra Text Pro" charset="-52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alibri Light" pitchFamily="34" charset="0"/>
      <p:regular r:id="rId33"/>
      <p:italic r:id="rId34"/>
    </p:embeddedFont>
  </p:embeddedFontLst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98" autoAdjust="0"/>
    <p:restoredTop sz="98161" autoAdjust="0"/>
  </p:normalViewPr>
  <p:slideViewPr>
    <p:cSldViewPr snapToGrid="0" snapToObjects="1">
      <p:cViewPr varScale="1">
        <p:scale>
          <a:sx n="152" d="100"/>
          <a:sy n="152" d="100"/>
        </p:scale>
        <p:origin x="-44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C4205-19E1-4281-AEF7-1ACD5E04988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1846E-09CA-4A16-8F68-D4020DA82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34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реализуемые программы подготовки (</a:t>
            </a:r>
            <a:r>
              <a:rPr lang="ru-RU" dirty="0" err="1"/>
              <a:t>бакалавриат</a:t>
            </a:r>
            <a:r>
              <a:rPr lang="ru-RU" dirty="0"/>
              <a:t>, магистратура, аспирантура)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846E-09CA-4A16-8F68-D4020DA826F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75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FB5D7E-4F5B-554E-9D18-91975B54D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CBED332-A26D-614E-915E-F070044CD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1567DC-043A-E949-88FB-6FD4A6BD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E6FE-7495-4E71-A983-7982F0327876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8C7627-E6C8-2742-9009-87D80D3D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3E92D4-219C-614D-99FF-84F84C66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6F88-D010-AB4C-B5D0-00BEB09E2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41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A538A3-BA49-F546-9625-CD273258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6B70567-6B53-B543-A3F6-3967A07F6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2BC1C3-15C9-DC4E-85FE-814303E5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7209-D7F0-424F-94F7-EFCBA34BB014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F92DB0-481F-2B49-9C70-45BC451E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1C7545-7BD9-7B4D-8985-90690EE9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6F88-D010-AB4C-B5D0-00BEB09E2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62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BCDB795-F54E-CF43-8AC2-DFE368675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EA57581-52BB-D249-951A-4AC411BCD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1728AD-9E9A-6348-846E-6101AD62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44E8-C6FA-4A38-8EBC-1F59A017DA1B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2EA5CB-173A-9249-9F2B-9BAC53D6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D5EE63-5A4A-364A-BA50-457ADA76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6F88-D010-AB4C-B5D0-00BEB09E2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92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C0BF5E-3735-D844-AD30-62943A44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69BD08-B242-5E4C-80D5-30EE55AB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06BDE9-3F0E-464A-A7E5-A9FA1F75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96BE-0508-4724-BBD0-3BD92EF5E3C6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7FC3FE-1924-724A-ACA5-02243F6E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9FF35C-B9D4-C246-B79F-79ABE55F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6F88-D010-AB4C-B5D0-00BEB09E2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15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908CBC-C22C-1A41-89DB-02BEF4EE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DE9262-F04E-1145-AA4D-EFEC487A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36C187-C383-F64E-A654-FEB82C242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FA35-FE06-499B-B0D6-485601952558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FBDCE9-9E3D-0D43-B934-C378A156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322842-00BD-8E4F-8BC6-85C98E71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6F88-D010-AB4C-B5D0-00BEB09E2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93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F11F4D-C41C-1348-97B6-3B7C2829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E2BAA9-CD1F-DA46-AC1E-1CCA599B2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DB506E3-2F33-0448-A5D0-3EB7C1516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784EAE-16A8-7142-A14E-04E8B07F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F22F-D7F4-4DEF-BCFC-B4C2C6FA842B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D46C214-699C-3141-9F05-B7795F7A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7077A7-F0A5-F94E-9A5A-6CF82695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6F88-D010-AB4C-B5D0-00BEB09E2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25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6A92D9-6642-7E46-B7C5-1C649732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AB6E8E-4FF8-094E-B993-6D524C257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5C1E18-DFB3-B346-82AF-AAC1920D4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7EBF4F7-4B9F-EB4E-970B-451C89AFF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8766818-4CC3-7645-853E-730E191F9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13D3CC2-1F58-4E42-B3FF-C065160E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1A11-4866-48D3-970D-F08B25693584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FE9CBE2-8604-744B-8D63-58F9B415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E6C0C57-FF7D-A444-BA70-ED5FF0B69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6F88-D010-AB4C-B5D0-00BEB09E2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91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24BF0A-02B1-A74C-A222-F27DD1F3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5A05388-6E31-C848-A131-B38235A8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203B-C24C-4645-B377-72DE626FAA24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DAA76D8-4F9C-CA44-BB67-3F88529C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B2145BE-5B56-2840-97FE-7D4BD7AF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6F88-D010-AB4C-B5D0-00BEB09E2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58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01766C-41CA-BE48-B9E0-094ED51B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D65-24FD-422D-B4AF-ACE5F88E2F75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19CA0B-2522-E848-AC82-4A8B4F2C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828AE0-35CD-BF40-872D-4A46659A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6F88-D010-AB4C-B5D0-00BEB09E2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24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5F3B23-9BC2-AF44-8B2F-EC6EC6A3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DBEEB2-F036-E943-9FC9-D06F7053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67E3C9-FB20-9647-8646-3D40833A7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A69C1F-E9C4-9942-BA71-18F50C8F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F5E3-4501-4187-8D8C-9D976D8D4F0F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DED4B3-17E5-704A-A288-FEFADD56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15177A-B6AC-6A4C-B842-16FB7B9B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6F88-D010-AB4C-B5D0-00BEB09E2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33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0A163-04D8-E24F-BB5B-D20670A2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F16DC71-186E-4540-BB72-8662ADA59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D29335-2118-1B47-9103-70420A26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15229F-ED89-BB48-88BE-F3A4BED63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B88C-75AB-439B-A37D-706CBAB6874A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2B305F5-1059-0448-9203-A661EB47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8A722-6088-2346-AA50-B36E6E28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6F88-D010-AB4C-B5D0-00BEB09E2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84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80625E-A7B9-F94B-82BB-7D69D0268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781AC1-C793-8A49-BF98-341CED3C8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0DCE5D-BCFC-6447-9256-7E83B6D02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9B2FE-769F-48AA-BC67-ED375FC95C44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02786F-E7BD-A847-8F9E-A492ABDF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D376B5-2C84-7B45-84E0-F399B9FCB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66F88-D010-AB4C-B5D0-00BEB09E2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3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5.emf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5" Type="http://schemas.openxmlformats.org/officeDocument/2006/relationships/image" Target="../media/image7.jpeg"/><Relationship Id="rId10" Type="http://schemas.openxmlformats.org/officeDocument/2006/relationships/image" Target="../media/image56.jpeg"/><Relationship Id="rId4" Type="http://schemas.openxmlformats.org/officeDocument/2006/relationships/image" Target="../media/image6.png"/><Relationship Id="rId9" Type="http://schemas.openxmlformats.org/officeDocument/2006/relationships/image" Target="../media/image55.jpe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.emf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jpeg"/><Relationship Id="rId5" Type="http://schemas.openxmlformats.org/officeDocument/2006/relationships/image" Target="../media/image7.jpe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jpeg"/><Relationship Id="rId4" Type="http://schemas.openxmlformats.org/officeDocument/2006/relationships/image" Target="../media/image6.png"/><Relationship Id="rId9" Type="http://schemas.openxmlformats.org/officeDocument/2006/relationships/image" Target="../media/image64.jpeg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5.emf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11" Type="http://schemas.openxmlformats.org/officeDocument/2006/relationships/image" Target="../media/image80.jpeg"/><Relationship Id="rId5" Type="http://schemas.openxmlformats.org/officeDocument/2006/relationships/image" Target="../media/image7.jpeg"/><Relationship Id="rId10" Type="http://schemas.openxmlformats.org/officeDocument/2006/relationships/image" Target="../media/image79.jpeg"/><Relationship Id="rId4" Type="http://schemas.openxmlformats.org/officeDocument/2006/relationships/image" Target="../media/image6.pn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5.emf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5.emf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7.jpeg"/><Relationship Id="rId3" Type="http://schemas.openxmlformats.org/officeDocument/2006/relationships/image" Target="../media/image5.emf"/><Relationship Id="rId7" Type="http://schemas.openxmlformats.org/officeDocument/2006/relationships/image" Target="../media/image91.jpeg"/><Relationship Id="rId12" Type="http://schemas.openxmlformats.org/officeDocument/2006/relationships/image" Target="../media/image9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11" Type="http://schemas.openxmlformats.org/officeDocument/2006/relationships/image" Target="../media/image95.jpeg"/><Relationship Id="rId5" Type="http://schemas.openxmlformats.org/officeDocument/2006/relationships/image" Target="../media/image7.jpeg"/><Relationship Id="rId10" Type="http://schemas.openxmlformats.org/officeDocument/2006/relationships/image" Target="../media/image94.jpeg"/><Relationship Id="rId4" Type="http://schemas.openxmlformats.org/officeDocument/2006/relationships/image" Target="../media/image6.png"/><Relationship Id="rId9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6.png"/><Relationship Id="rId7" Type="http://schemas.openxmlformats.org/officeDocument/2006/relationships/image" Target="../media/image101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5.emf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jpeg"/><Relationship Id="rId5" Type="http://schemas.openxmlformats.org/officeDocument/2006/relationships/hyperlink" Target="mailto:alexandrkuzin88@gmail.com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jpeg"/><Relationship Id="rId10" Type="http://schemas.openxmlformats.org/officeDocument/2006/relationships/image" Target="../media/image22.jpe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e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em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7.jpe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em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5.emf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7.jpeg"/><Relationship Id="rId10" Type="http://schemas.openxmlformats.org/officeDocument/2006/relationships/image" Target="../media/image39.jpeg"/><Relationship Id="rId4" Type="http://schemas.openxmlformats.org/officeDocument/2006/relationships/image" Target="../media/image6.pn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e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1</a:t>
            </a:fld>
            <a:endParaRPr lang="ru-RU" b="1" dirty="0">
              <a:latin typeface="Elektra Light Pro" panose="020B0604020202020204" charset="-52"/>
            </a:endParaRPr>
          </a:p>
        </p:txBody>
      </p:sp>
      <p:pic>
        <p:nvPicPr>
          <p:cNvPr id="129026" name="Picture 2" descr="C:\Users\Александр\Desktop\Набор абитуриентов\изображение_viber_2022-01-14_20-45-00-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183" y="1441430"/>
            <a:ext cx="48338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СТАНЬ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ИНЖЕНЕРОМ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БУДУЩЕГО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 НАМИ!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 descr="https://lh3.googleusercontent.com/j9OE0yQEhADAFlOKCkFexm-YuUiRE6Z5M59EDHSZrwKMRHla6daUhbGwmIE5AiudibSGkSTmiavaX9Fq8DT_JmifqmHCPQ_xtdKl32bVNb_AnTtquAk2II_9jeWSeXSusrSDcqVsaqzZHk5hJgvmbDVQCw=s2048"/>
          <p:cNvPicPr>
            <a:picLocks noChangeAspect="1" noChangeArrowheads="1"/>
          </p:cNvPicPr>
          <p:nvPr/>
        </p:nvPicPr>
        <p:blipFill>
          <a:blip r:embed="rId4">
            <a:lum bright="-100000"/>
          </a:blip>
          <a:srcRect/>
          <a:stretch>
            <a:fillRect/>
          </a:stretch>
        </p:blipFill>
        <p:spPr bwMode="auto">
          <a:xfrm>
            <a:off x="3657600" y="1347787"/>
            <a:ext cx="5676900" cy="2695575"/>
          </a:xfrm>
          <a:prstGeom prst="rect">
            <a:avLst/>
          </a:prstGeom>
          <a:noFill/>
        </p:spPr>
      </p:pic>
      <p:pic>
        <p:nvPicPr>
          <p:cNvPr id="44036" name="Picture 4" descr="https://lh5.googleusercontent.com/2KWTUHuKvsrigpE5geWQbK264MwK5PPJJct4m54kD8TiplOaTir4qKF7e5nqNuvEPIBOcil0KQoKCdoG-XAH5jN0vf9l0qNzuuAIlQmUvDP9_M6EpjCxb7BM23MG6g6cMt3qkzxEsQ70CG-eBad123HsCQ=s2048"/>
          <p:cNvPicPr>
            <a:picLocks noChangeAspect="1" noChangeArrowheads="1"/>
          </p:cNvPicPr>
          <p:nvPr/>
        </p:nvPicPr>
        <p:blipFill>
          <a:blip r:embed="rId5">
            <a:lum bright="-100000"/>
          </a:blip>
          <a:srcRect/>
          <a:stretch>
            <a:fillRect/>
          </a:stretch>
        </p:blipFill>
        <p:spPr bwMode="auto">
          <a:xfrm>
            <a:off x="3657600" y="2918564"/>
            <a:ext cx="5676900" cy="2695575"/>
          </a:xfrm>
          <a:prstGeom prst="rect">
            <a:avLst/>
          </a:prstGeom>
          <a:noFill/>
        </p:spPr>
      </p:pic>
      <p:pic>
        <p:nvPicPr>
          <p:cNvPr id="44034" name="Picture 2" descr="https://lh5.googleusercontent.com/9lbbYmuciyrwcB49y2Vktj6KB2DlZpMKu17RZ5-fvDxNHxGHzMgduNG0qhTr2WMWfgBI1mgHy7wpib3HwtRp0GZvt6c3p-fdQducnTjgETs3tQ9omlzpeB2GCuea70CEVWs75_WnbGi-1daliAc_l6Brrw=s2048"/>
          <p:cNvPicPr>
            <a:picLocks noChangeAspect="1" noChangeArrowheads="1"/>
          </p:cNvPicPr>
          <p:nvPr/>
        </p:nvPicPr>
        <p:blipFill>
          <a:blip r:embed="rId6">
            <a:lum bright="-100000" contrast="-70000"/>
          </a:blip>
          <a:srcRect/>
          <a:stretch>
            <a:fillRect/>
          </a:stretch>
        </p:blipFill>
        <p:spPr bwMode="auto">
          <a:xfrm>
            <a:off x="4967007" y="248040"/>
            <a:ext cx="3151905" cy="1496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71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pic>
        <p:nvPicPr>
          <p:cNvPr id="1027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000" y="30951"/>
            <a:ext cx="1044000" cy="1044000"/>
          </a:xfrm>
          <a:prstGeom prst="rect">
            <a:avLst/>
          </a:prstGeom>
          <a:noFill/>
        </p:spPr>
      </p:pic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10</a:t>
            </a:fld>
            <a:endParaRPr lang="ru-RU" b="1" dirty="0">
              <a:latin typeface="Elektra Light Pro" panose="020B060402020202020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7744" y="167394"/>
            <a:ext cx="4311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ОСОБЕННОСТИ ОБУЧЕНИЯ НА ВЕЧЕРНЕЙ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ЗАОЧНОЙ ФОРМЕ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9058" y="2337750"/>
            <a:ext cx="46478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5959" y="1453064"/>
            <a:ext cx="1205856" cy="275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187" y="1074951"/>
            <a:ext cx="3665538" cy="22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7445" y="1453064"/>
            <a:ext cx="1409760" cy="275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97445" y="4283901"/>
            <a:ext cx="32945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ВСТУПИТЕЛЬНЫЕ ИСПЫТАНИЯ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ФОРМЕ ТЕСТИРОВАНИЯ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50531" y="1074951"/>
            <a:ext cx="4756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готовит высококвалифицированных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специалистов для предприятий машиностроения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автомобилестроения, металлургии и других отраслей, способных создавать эффективные технологии производства, организовывать и управлять производственными процессами по мировым стандартам.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75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3046" y="300496"/>
            <a:ext cx="5649477" cy="334706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СОВРЕМЕННОЕ ОБОРУДОВАНИЕ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7342" y="46468"/>
            <a:ext cx="1044000" cy="104400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193449" y="1264999"/>
            <a:ext cx="2592000" cy="1809329"/>
            <a:chOff x="257932" y="1686665"/>
            <a:chExt cx="3456000" cy="2412438"/>
          </a:xfrm>
        </p:grpSpPr>
        <p:pic>
          <p:nvPicPr>
            <p:cNvPr id="16" name="Рисунок 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1016" y="1686665"/>
              <a:ext cx="2560933" cy="19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257932" y="3606666"/>
              <a:ext cx="3456000" cy="492437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algn="ctr"/>
              <a:r>
                <a:rPr lang="ru-RU" sz="800" b="1" dirty="0">
                  <a:latin typeface="Elektra Light Pro" charset="-52"/>
                </a:rPr>
                <a:t>ПРОКАТНЫЙ СТАН</a:t>
              </a:r>
              <a:br>
                <a:rPr lang="ru-RU" sz="800" b="1" dirty="0">
                  <a:latin typeface="Elektra Light Pro" charset="-52"/>
                </a:rPr>
              </a:br>
              <a:r>
                <a:rPr lang="ru-RU" sz="800" b="1" dirty="0">
                  <a:latin typeface="Elektra Light Pro" charset="-52"/>
                </a:rPr>
                <a:t>К220-75/300 (Д240/300)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412504" y="1264999"/>
            <a:ext cx="1676094" cy="1809329"/>
            <a:chOff x="9813667" y="1686665"/>
            <a:chExt cx="2234792" cy="2412438"/>
          </a:xfrm>
        </p:grpSpPr>
        <p:pic>
          <p:nvPicPr>
            <p:cNvPr id="14" name="Рисунок 23"/>
            <p:cNvPicPr>
              <a:picLocks noChangeAspect="1"/>
            </p:cNvPicPr>
            <p:nvPr/>
          </p:nvPicPr>
          <p:blipFill>
            <a:blip r:embed="rId7" cstate="print"/>
            <a:srcRect l="301" t="809" r="809" b="5667"/>
            <a:stretch>
              <a:fillRect/>
            </a:stretch>
          </p:blipFill>
          <p:spPr bwMode="auto">
            <a:xfrm>
              <a:off x="10254448" y="1686665"/>
              <a:ext cx="1216536" cy="19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9813667" y="3606666"/>
              <a:ext cx="2234792" cy="492437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/>
            <a:p>
              <a:pPr algn="ctr"/>
              <a:r>
                <a:rPr lang="ru-RU" sz="800" b="1" dirty="0">
                  <a:latin typeface="Elektra Light Pro" charset="-52"/>
                </a:rPr>
                <a:t>ГИДРАВЛИЧЕСКИЙ  ПРЕСС </a:t>
              </a:r>
            </a:p>
            <a:p>
              <a:pPr algn="ctr"/>
              <a:r>
                <a:rPr lang="ru-RU" sz="800" b="1" dirty="0">
                  <a:latin typeface="Elektra Light Pro" charset="-52"/>
                </a:rPr>
                <a:t>РПГ - 560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548429" y="1264999"/>
            <a:ext cx="2592000" cy="1809329"/>
            <a:chOff x="3432741" y="1686665"/>
            <a:chExt cx="3456000" cy="241243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432741" y="3606666"/>
              <a:ext cx="3456000" cy="492437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algn="ctr"/>
              <a:r>
                <a:rPr lang="ru-RU" sz="800" b="1" dirty="0">
                  <a:latin typeface="Elektra Light Pro" charset="-52"/>
                </a:rPr>
                <a:t>УЧАСТОК ИНКРЕМЕНТАЛЬНОГО ФОРМООБРАЗОВАНИЯ (KUKA KR160 R1570)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02966" y="1686665"/>
              <a:ext cx="2257893" cy="19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4953917" y="1264999"/>
            <a:ext cx="2592000" cy="1809329"/>
            <a:chOff x="6518133" y="1686665"/>
            <a:chExt cx="3456000" cy="2412438"/>
          </a:xfrm>
        </p:grpSpPr>
        <p:pic>
          <p:nvPicPr>
            <p:cNvPr id="20" name="Picture 7" descr="C:\Documents and Settings\nil41_sanek\Рабочий стол\МИОМ\фото\фото_МИОМ\P1020548.JPG"/>
            <p:cNvPicPr>
              <a:picLocks noChangeAspect="1" noChangeArrowheads="1"/>
            </p:cNvPicPr>
            <p:nvPr/>
          </p:nvPicPr>
          <p:blipFill>
            <a:blip r:embed="rId9" cstate="print"/>
            <a:srcRect l="12050" t="18585" r="6796"/>
            <a:stretch>
              <a:fillRect/>
            </a:stretch>
          </p:blipFill>
          <p:spPr bwMode="auto">
            <a:xfrm>
              <a:off x="6981875" y="1686665"/>
              <a:ext cx="2551557" cy="19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6518133" y="3606666"/>
              <a:ext cx="3456000" cy="492437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algn="ctr"/>
              <a:r>
                <a:rPr lang="ru-RU" sz="800" b="1" dirty="0">
                  <a:latin typeface="Elektra Light Pro" charset="-52"/>
                </a:rPr>
                <a:t>ТИПОВОЙ РЯД МАГНИТНО-ИМПУЛЬСНЫХ</a:t>
              </a:r>
              <a:br>
                <a:rPr lang="ru-RU" sz="800" b="1" dirty="0">
                  <a:latin typeface="Elektra Light Pro" charset="-52"/>
                </a:rPr>
              </a:br>
              <a:r>
                <a:rPr lang="ru-RU" sz="800" b="1" dirty="0">
                  <a:latin typeface="Elektra Light Pro" charset="-52"/>
                </a:rPr>
                <a:t>УСТАНОВОК ЭНЕРГОЕМКОСТЬЮ 1…50 кДж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494" y="3054267"/>
            <a:ext cx="1720978" cy="1999604"/>
            <a:chOff x="72658" y="4072355"/>
            <a:chExt cx="2294638" cy="266613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2658" y="6246057"/>
              <a:ext cx="2294638" cy="492437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/>
            <a:p>
              <a:pPr algn="ctr"/>
              <a:r>
                <a:rPr lang="ru-RU" sz="800" b="1" dirty="0">
                  <a:latin typeface="Elektra Light Pro" charset="-52"/>
                </a:rPr>
                <a:t>ИСПЫТАТЕЛЬНАЯ МАШИНА </a:t>
              </a:r>
            </a:p>
            <a:p>
              <a:pPr algn="ctr"/>
              <a:r>
                <a:rPr lang="en-US" sz="800" b="1" dirty="0">
                  <a:latin typeface="Elektra Light Pro" charset="-52"/>
                </a:rPr>
                <a:t>TIRAtest 28300 </a:t>
              </a:r>
              <a:endParaRPr lang="ru-RU" sz="800" b="1" dirty="0">
                <a:latin typeface="Elektra Light Pro" charset="-52"/>
              </a:endParaRPr>
            </a:p>
          </p:txBody>
        </p:sp>
        <p:pic>
          <p:nvPicPr>
            <p:cNvPr id="26" name="Picture 2" descr="https://sun9-29.userapi.com/impg/ZBiNkg7sy8C9Q1mkN0Br-QJmRDxDuDJssBlMoA/Zn-7UCOgy8k.jpg?size=1200x1600&amp;quality=96&amp;sign=779da695423c858d321e583183e21113&amp;type=album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3113" y="4072355"/>
              <a:ext cx="1620000" cy="2160000"/>
            </a:xfrm>
            <a:prstGeom prst="rect">
              <a:avLst/>
            </a:prstGeom>
            <a:noFill/>
          </p:spPr>
        </p:pic>
      </p:grpSp>
      <p:grpSp>
        <p:nvGrpSpPr>
          <p:cNvPr id="7" name="Группа 6"/>
          <p:cNvGrpSpPr/>
          <p:nvPr/>
        </p:nvGrpSpPr>
        <p:grpSpPr>
          <a:xfrm>
            <a:off x="1501112" y="3054266"/>
            <a:ext cx="1614008" cy="2122714"/>
            <a:chOff x="2001482" y="4072355"/>
            <a:chExt cx="2152011" cy="283028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06228" y="4072355"/>
              <a:ext cx="1354153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Прямоугольник 27"/>
            <p:cNvSpPr/>
            <p:nvPr/>
          </p:nvSpPr>
          <p:spPr>
            <a:xfrm>
              <a:off x="2001482" y="6246056"/>
              <a:ext cx="2152011" cy="656584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algn="ctr"/>
              <a:r>
                <a:rPr lang="ru-RU" sz="800" b="1" dirty="0">
                  <a:latin typeface="Elektra Light Pro" charset="-52"/>
                </a:rPr>
                <a:t>ИСПЫТАТЕЛЬНАЯ</a:t>
              </a:r>
            </a:p>
            <a:p>
              <a:pPr algn="ctr"/>
              <a:r>
                <a:rPr lang="ru-RU" sz="800" b="1" dirty="0">
                  <a:latin typeface="Elektra Light Pro" charset="-52"/>
                </a:rPr>
                <a:t>МАШИНА</a:t>
              </a:r>
            </a:p>
            <a:p>
              <a:pPr algn="ctr"/>
              <a:r>
                <a:rPr lang="ru-RU" sz="800" b="1" dirty="0">
                  <a:latin typeface="Elektra Light Pro" charset="-52"/>
                </a:rPr>
                <a:t>ZWICK/ROELL BUP 200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573678" y="3054267"/>
            <a:ext cx="2892489" cy="1999604"/>
            <a:chOff x="3431570" y="4072355"/>
            <a:chExt cx="3856652" cy="2666139"/>
          </a:xfrm>
        </p:grpSpPr>
        <p:pic>
          <p:nvPicPr>
            <p:cNvPr id="29" name="Picture 3" descr="C:\Users\OMD\Desktop\Рисунки\для отчета\PHENOM 12.jpg"/>
            <p:cNvPicPr>
              <a:picLocks noChangeAspect="1" noChangeArrowheads="1"/>
            </p:cNvPicPr>
            <p:nvPr/>
          </p:nvPicPr>
          <p:blipFill>
            <a:blip r:embed="rId12" cstate="print"/>
            <a:srcRect t="14053" r="9085" b="29823"/>
            <a:stretch>
              <a:fillRect/>
            </a:stretch>
          </p:blipFill>
          <p:spPr bwMode="auto">
            <a:xfrm>
              <a:off x="4153493" y="4072355"/>
              <a:ext cx="2380987" cy="2160000"/>
            </a:xfrm>
            <a:prstGeom prst="rect">
              <a:avLst/>
            </a:prstGeom>
            <a:noFill/>
          </p:spPr>
        </p:pic>
        <p:sp>
          <p:nvSpPr>
            <p:cNvPr id="30" name="Прямоугольник 29"/>
            <p:cNvSpPr/>
            <p:nvPr/>
          </p:nvSpPr>
          <p:spPr>
            <a:xfrm>
              <a:off x="3431570" y="6246057"/>
              <a:ext cx="3856652" cy="492437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algn="ctr"/>
              <a:r>
                <a:rPr lang="ru-RU" sz="800" b="1" dirty="0">
                  <a:latin typeface="Elektra Light Pro" charset="-52"/>
                </a:rPr>
                <a:t>СКАНИРУЮЩИЙ ЭЛЕКТРОННЫЙ </a:t>
              </a:r>
            </a:p>
            <a:p>
              <a:pPr algn="ctr"/>
              <a:r>
                <a:rPr lang="ru-RU" sz="800" b="1" dirty="0">
                  <a:latin typeface="Elektra Light Pro" charset="-52"/>
                </a:rPr>
                <a:t>МИКРОСКОП  PHENOM PRO X G5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95695" y="3054267"/>
            <a:ext cx="2329034" cy="1999604"/>
            <a:chOff x="6927593" y="4072355"/>
            <a:chExt cx="3105379" cy="2666139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27593" y="4072355"/>
              <a:ext cx="3105379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Прямоугольник 31"/>
            <p:cNvSpPr/>
            <p:nvPr/>
          </p:nvSpPr>
          <p:spPr>
            <a:xfrm>
              <a:off x="6931074" y="6246057"/>
              <a:ext cx="3091871" cy="492437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algn="ctr"/>
              <a:r>
                <a:rPr lang="ru-RU" sz="800" b="1" dirty="0">
                  <a:latin typeface="Elektra Light Pro" charset="-52"/>
                </a:rPr>
                <a:t>ОПТИЧЕСКИЙ МИКРОСКОП</a:t>
              </a:r>
            </a:p>
            <a:p>
              <a:pPr algn="ctr"/>
              <a:r>
                <a:rPr lang="en-US" sz="800" b="1" dirty="0">
                  <a:latin typeface="Elektra Light Pro" charset="-52"/>
                </a:rPr>
                <a:t>ZEISS AXIO VERT. A1 MAT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690837" y="3071074"/>
            <a:ext cx="1289878" cy="1989328"/>
            <a:chOff x="10254449" y="4094765"/>
            <a:chExt cx="1719837" cy="2652437"/>
          </a:xfrm>
        </p:grpSpPr>
        <p:pic>
          <p:nvPicPr>
            <p:cNvPr id="33" name="Picture 2" descr="https://www.bourevestnik.ru/upload/iblock/a16/dron_7m_ru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426085" y="4094765"/>
              <a:ext cx="1372800" cy="2160000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10254449" y="6254765"/>
              <a:ext cx="1719837" cy="492437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800" b="1" dirty="0">
                  <a:latin typeface="Elektra Light Pro" charset="-52"/>
                  <a:cs typeface="Times New Roman" pitchFamily="18" charset="0"/>
                </a:rPr>
                <a:t>ДИФРАКТОМЕТР ДРОН-7М</a:t>
              </a:r>
            </a:p>
          </p:txBody>
        </p:sp>
      </p:grpSp>
      <p:sp>
        <p:nvSpPr>
          <p:cNvPr id="3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11</a:t>
            </a:fld>
            <a:endParaRPr lang="ru-RU" b="1" dirty="0">
              <a:latin typeface="Elektra Light Pro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74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3046" y="300496"/>
            <a:ext cx="5649477" cy="334706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CAD/CAM/CAE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7342" y="46468"/>
            <a:ext cx="1044000" cy="1044000"/>
          </a:xfrm>
          <a:prstGeom prst="rect">
            <a:avLst/>
          </a:prstGeom>
          <a:noFill/>
        </p:spPr>
      </p:pic>
      <p:sp>
        <p:nvSpPr>
          <p:cNvPr id="3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12</a:t>
            </a:fld>
            <a:endParaRPr lang="ru-RU" b="1" dirty="0">
              <a:latin typeface="Elektra Light Pro" panose="020B0604020202020204" charset="-52"/>
            </a:endParaRPr>
          </a:p>
        </p:txBody>
      </p:sp>
      <p:pic>
        <p:nvPicPr>
          <p:cNvPr id="20482" name="Picture 2" descr="КОМПАС-3D: О программе — официальный сайт САПР КОМПА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522" y="1147375"/>
            <a:ext cx="1323339" cy="1801121"/>
          </a:xfrm>
          <a:prstGeom prst="rect">
            <a:avLst/>
          </a:prstGeom>
          <a:noFill/>
        </p:spPr>
      </p:pic>
      <p:pic>
        <p:nvPicPr>
          <p:cNvPr id="20484" name="Picture 4" descr="Siemens N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73046" y="1015297"/>
            <a:ext cx="2250261" cy="821346"/>
          </a:xfrm>
          <a:prstGeom prst="rect">
            <a:avLst/>
          </a:prstGeom>
          <a:noFill/>
        </p:spPr>
      </p:pic>
      <p:pic>
        <p:nvPicPr>
          <p:cNvPr id="20486" name="Picture 6" descr="Sprutcam robot - купить sprutcam робот| Цена, лицензия, ключ в  интернет-магазине glavkon.co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2986" y="836045"/>
            <a:ext cx="2423782" cy="1211891"/>
          </a:xfrm>
          <a:prstGeom prst="rect">
            <a:avLst/>
          </a:prstGeom>
          <a:noFill/>
        </p:spPr>
      </p:pic>
      <p:pic>
        <p:nvPicPr>
          <p:cNvPr id="20488" name="Picture 8" descr="Вышла новая версия Polygon X 2.3.0 | Picaso 3D Clu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34377" y="1836643"/>
            <a:ext cx="2342391" cy="1519795"/>
          </a:xfrm>
          <a:prstGeom prst="rect">
            <a:avLst/>
          </a:prstGeom>
          <a:noFill/>
        </p:spPr>
      </p:pic>
      <p:pic>
        <p:nvPicPr>
          <p:cNvPr id="20490" name="Picture 10" descr="Файл:Ansys logo (2019).svg — Википедия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9938" y="3253038"/>
            <a:ext cx="1813108" cy="571129"/>
          </a:xfrm>
          <a:prstGeom prst="rect">
            <a:avLst/>
          </a:prstGeom>
          <a:noFill/>
        </p:spPr>
      </p:pic>
      <p:sp>
        <p:nvSpPr>
          <p:cNvPr id="20492" name="AutoShape 12" descr="QForm — Глав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4" name="Picture 14" descr="QFORM | ВКонтакте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9628" y="2280578"/>
            <a:ext cx="2625420" cy="875140"/>
          </a:xfrm>
          <a:prstGeom prst="rect">
            <a:avLst/>
          </a:prstGeom>
          <a:noFill/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9945" y="4174933"/>
            <a:ext cx="2689670" cy="95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7" name="Picture 17" descr="UNREAL ENGI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72120" y="752169"/>
            <a:ext cx="1126472" cy="1204339"/>
          </a:xfrm>
          <a:prstGeom prst="rect">
            <a:avLst/>
          </a:prstGeom>
          <a:noFill/>
        </p:spPr>
      </p:pic>
      <p:pic>
        <p:nvPicPr>
          <p:cNvPr id="20499" name="Picture 19" descr="File:Unity Technologies logo.svg - Wikimedia Common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88214" y="2148246"/>
            <a:ext cx="989903" cy="360000"/>
          </a:xfrm>
          <a:prstGeom prst="rect">
            <a:avLst/>
          </a:prstGeom>
          <a:noFill/>
        </p:spPr>
      </p:pic>
      <p:pic>
        <p:nvPicPr>
          <p:cNvPr id="20500" name="Picture 2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52256" y="3538603"/>
            <a:ext cx="2424512" cy="72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2" name="Picture 22" descr="Программа STATISTICA: скачать бесплатно Статистика на русском языке для  Window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36467" y="2776788"/>
            <a:ext cx="1762125" cy="476250"/>
          </a:xfrm>
          <a:prstGeom prst="rect">
            <a:avLst/>
          </a:prstGeom>
          <a:noFill/>
        </p:spPr>
      </p:pic>
      <p:pic>
        <p:nvPicPr>
          <p:cNvPr id="20503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88711" y="4264460"/>
            <a:ext cx="2333821" cy="7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5" name="AutoShape 25" descr="САПР ТП ВЕРТИКАЛЬ V4 и прило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7" name="AutoShape 27" descr="Система автоматизированного проектирования технологических процессов  ВЕРТИКА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9" name="Picture 29" descr="Система автоматизированного проектирования технологических процессов  ВЕРТИКАЛЬ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788781" y="4315153"/>
            <a:ext cx="2528392" cy="695732"/>
          </a:xfrm>
          <a:prstGeom prst="rect">
            <a:avLst/>
          </a:prstGeom>
          <a:noFill/>
        </p:spPr>
      </p:pic>
      <p:pic>
        <p:nvPicPr>
          <p:cNvPr id="20513" name="Picture 33" descr="Blender 3.5.0 / 2.64 portable - Portable info PL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88214" y="3446238"/>
            <a:ext cx="998356" cy="998356"/>
          </a:xfrm>
          <a:prstGeom prst="rect">
            <a:avLst/>
          </a:prstGeom>
          <a:noFill/>
        </p:spPr>
      </p:pic>
      <p:pic>
        <p:nvPicPr>
          <p:cNvPr id="20516" name="Picture 3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915296" y="3601871"/>
            <a:ext cx="1639752" cy="5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0374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pic>
        <p:nvPicPr>
          <p:cNvPr id="1027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000" y="30951"/>
            <a:ext cx="1044000" cy="1044000"/>
          </a:xfrm>
          <a:prstGeom prst="rect">
            <a:avLst/>
          </a:prstGeom>
          <a:noFill/>
        </p:spPr>
      </p:pic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13</a:t>
            </a:fld>
            <a:endParaRPr lang="ru-RU" b="1" dirty="0">
              <a:latin typeface="Elektra Light Pro" panose="020B060402020202020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94" y="337831"/>
            <a:ext cx="2536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ПРОЕКТНОЕ ОБУЧЕНИЕ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645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Научно-исследовательская лаборатория пластического деформирования специальных материалов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Users\Александр\Desktop\Видео для инстаграма\фото лаборатории\Goryaynova-97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4456" y="1592550"/>
            <a:ext cx="2003006" cy="1335337"/>
          </a:xfrm>
          <a:prstGeom prst="rect">
            <a:avLst/>
          </a:prstGeom>
          <a:noFill/>
        </p:spPr>
      </p:pic>
      <p:pic>
        <p:nvPicPr>
          <p:cNvPr id="12" name="Picture 2" descr="C:\Users\Александр\Desktop\Видео для инстаграма\фото лаборатории\ОМД\IMG_34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57" y="3057750"/>
            <a:ext cx="1200000" cy="1800000"/>
          </a:xfrm>
          <a:prstGeom prst="rect">
            <a:avLst/>
          </a:prstGeom>
          <a:noFill/>
        </p:spPr>
      </p:pic>
      <p:pic>
        <p:nvPicPr>
          <p:cNvPr id="13" name="Picture 4" descr="C:\Users\Александр\Desktop\Видео для инстаграма\фото лаборатории\ОМД\IMG_35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2098" y="3057750"/>
            <a:ext cx="1200000" cy="1800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572000" y="85388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Научно-исследовательская лаборатория прогрессивных технологических процессов пластического деформирования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Александр\Desktop\IMG_738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9552" y="1592550"/>
            <a:ext cx="2002380" cy="1335337"/>
          </a:xfrm>
          <a:prstGeom prst="rect">
            <a:avLst/>
          </a:prstGeom>
          <a:noFill/>
        </p:spPr>
      </p:pic>
      <p:pic>
        <p:nvPicPr>
          <p:cNvPr id="20" name="Picture 4" descr="C:\Users\Александр\Desktop\DSC_0121-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7671" y="3057750"/>
            <a:ext cx="2698683" cy="1800000"/>
          </a:xfrm>
          <a:prstGeom prst="rect">
            <a:avLst/>
          </a:prstGeom>
          <a:noFill/>
        </p:spPr>
      </p:pic>
      <p:pic>
        <p:nvPicPr>
          <p:cNvPr id="22" name="Picture 5" descr="C:\Users\Александр\Desktop\Babonin-714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4734" y="1592550"/>
            <a:ext cx="2020899" cy="1347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275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82840" y="300496"/>
            <a:ext cx="5649477" cy="284691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РАБОТАТЬ И КЕМ?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000" y="30951"/>
            <a:ext cx="1044000" cy="1044000"/>
          </a:xfrm>
          <a:prstGeom prst="rect">
            <a:avLst/>
          </a:prstGeom>
          <a:noFill/>
        </p:spPr>
      </p:pic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14</a:t>
            </a:fld>
            <a:endParaRPr lang="ru-RU" b="1" dirty="0">
              <a:latin typeface="Elektra Light Pro" panose="020B060402020202020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9211" y="1074951"/>
            <a:ext cx="266178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Кем работать?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КОНСТРУКТОР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АНАЛИТИК ДАННЫХ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VR−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РАЗРАБОТЧИК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НАУЧНЫЙ СОТРУДНИК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ГЛАВНЫЙ ИНЖЕНЕР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ТЕХНИЧЕСКИЙ ДИРЕКТОР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ПРОЕКТ–МЕНЕДЖЕР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ПРОИЗВОДСТВА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399" y="909757"/>
            <a:ext cx="2843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работать?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«Самарский металлургический завод»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«РКЦ «Прогресс»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ПАО «ОДК–Кузнецов»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«АВТОВАЗ»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Самаранефтегаз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«Газпром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Самара»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Акрон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Холдинг»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«Салют»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«ЕВРАЗ»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ПАО «НЛМК»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ПАО «Северсталь»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ФБГУ «НИЦ «Курчатовский институт»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другие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9921" y="909757"/>
            <a:ext cx="1841914" cy="114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9921" y="2223371"/>
            <a:ext cx="2152611" cy="103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9921" y="3402154"/>
            <a:ext cx="2111933" cy="104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62755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3046" y="300496"/>
            <a:ext cx="5649477" cy="346247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НАШИ БАЗЫ ПРАКТИК И ПАРТНЕРЫ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000" y="30951"/>
            <a:ext cx="1044000" cy="1044000"/>
          </a:xfrm>
          <a:prstGeom prst="rect">
            <a:avLst/>
          </a:prstGeom>
          <a:noFill/>
        </p:spPr>
      </p:pic>
      <p:sp>
        <p:nvSpPr>
          <p:cNvPr id="7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15</a:t>
            </a:fld>
            <a:endParaRPr lang="ru-RU" b="1" dirty="0">
              <a:latin typeface="Elektra Light Pro" panose="020B0604020202020204" charset="-52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399" y="968479"/>
            <a:ext cx="86472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6932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8948" y="337831"/>
            <a:ext cx="4545788" cy="315469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ЗАРАБАТЫВАЕМ В УНИВЕРСИТЕТЕ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7342" y="46468"/>
            <a:ext cx="1044000" cy="1044000"/>
          </a:xfrm>
          <a:prstGeom prst="rect">
            <a:avLst/>
          </a:prstGeom>
          <a:noFill/>
        </p:spPr>
      </p:pic>
      <p:sp>
        <p:nvSpPr>
          <p:cNvPr id="3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16</a:t>
            </a:fld>
            <a:endParaRPr lang="ru-RU" b="1" dirty="0">
              <a:latin typeface="Elektra Light Pro" panose="020B0604020202020204" charset="-52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33037" y="877078"/>
          <a:ext cx="8784431" cy="3988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4436"/>
                <a:gridCol w="2071952"/>
                <a:gridCol w="2156378"/>
                <a:gridCol w="1841665"/>
              </a:tblGrid>
              <a:tr h="204606">
                <a:tc>
                  <a:txBody>
                    <a:bodyPr/>
                    <a:lstStyle/>
                    <a:p>
                      <a:pPr marL="117792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Стипендия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83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83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35609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25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Когда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5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получаешь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42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42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390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latin typeface="Times New Roman" pitchFamily="18" charset="0"/>
                          <a:cs typeface="Times New Roman" pitchFamily="18" charset="0"/>
                        </a:rPr>
                        <a:t>Академическая</a:t>
                      </a:r>
                      <a:r>
                        <a:rPr sz="14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стипендия</a:t>
                      </a:r>
                    </a:p>
                  </a:txBody>
                  <a:tcPr marL="0" marR="0" marT="2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605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4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500-3000-3500</a:t>
                      </a:r>
                      <a:r>
                        <a:rPr sz="1400" spc="-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4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4 курс бакалавриат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sz="14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курс</a:t>
                      </a:r>
                      <a:r>
                        <a:rPr lang="ru-RU" sz="14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магистратура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min 180</a:t>
                      </a:r>
                      <a:r>
                        <a:rPr lang="en-US" sz="14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 </a:t>
                      </a:r>
                      <a:r>
                        <a:rPr lang="ru-RU" sz="14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en-US" sz="1400" spc="-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max 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252 000</a:t>
                      </a:r>
                      <a:r>
                        <a:rPr sz="14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96">
                <a:tc>
                  <a:txBody>
                    <a:bodyPr/>
                    <a:lstStyle/>
                    <a:p>
                      <a:pPr marL="0" marR="14541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Повышенная государственная академическая стипендия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1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605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15" dirty="0"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sz="14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sz="14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sz="14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4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1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2-4 курс бакалавриат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курс</a:t>
                      </a:r>
                      <a:r>
                        <a:rPr lang="ru-RU" sz="14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магистратура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2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720</a:t>
                      </a:r>
                      <a:r>
                        <a:rPr sz="14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sz="14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2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Стипендия</a:t>
                      </a:r>
                      <a:r>
                        <a:rPr sz="14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Президента</a:t>
                      </a:r>
                      <a:r>
                        <a:rPr sz="14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(по приоритетным направлениям)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1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41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4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-7000</a:t>
                      </a:r>
                      <a:r>
                        <a:rPr sz="1400" spc="-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1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r>
                        <a:rPr lang="en-US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 курс бакалавриат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курс</a:t>
                      </a:r>
                      <a:r>
                        <a:rPr lang="ru-RU" sz="14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магистратура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min 79 200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252 000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1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2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Стипендия</a:t>
                      </a:r>
                      <a:r>
                        <a:rPr sz="14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 err="1">
                          <a:latin typeface="Times New Roman" pitchFamily="18" charset="0"/>
                          <a:cs typeface="Times New Roman" pitchFamily="18" charset="0"/>
                        </a:rPr>
                        <a:t>Правительства</a:t>
                      </a:r>
                      <a:r>
                        <a:rPr sz="14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(по приоритетным направлениям)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47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sz="14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440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-5000</a:t>
                      </a:r>
                      <a:r>
                        <a:rPr sz="14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4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min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840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max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180 000 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824">
                <a:tc>
                  <a:txBody>
                    <a:bodyPr/>
                    <a:lstStyle/>
                    <a:p>
                      <a:pPr marL="0" marR="5784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Стипендия</a:t>
                      </a:r>
                      <a:r>
                        <a:rPr sz="1400" spc="-8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1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Губернатора</a:t>
                      </a:r>
                      <a:r>
                        <a:rPr sz="14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spc="-1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5784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sz="1400" spc="-434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434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</a:t>
                      </a:r>
                      <a:r>
                        <a:rPr sz="14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Самарской</a:t>
                      </a:r>
                      <a:r>
                        <a:rPr sz="14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605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sz="14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sz="14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единовременно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30 000 </a:t>
                      </a:r>
                      <a:r>
                        <a:rPr sz="14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2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Стипендия</a:t>
                      </a:r>
                      <a:r>
                        <a:rPr sz="14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им.</a:t>
                      </a:r>
                      <a:r>
                        <a:rPr sz="14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П.В.</a:t>
                      </a:r>
                      <a:r>
                        <a:rPr sz="14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Алабина</a:t>
                      </a:r>
                    </a:p>
                  </a:txBody>
                  <a:tcPr marL="0" marR="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605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sz="14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r>
                        <a:rPr sz="14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4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единовременно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sz="14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r>
                        <a:rPr sz="14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1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latin typeface="Times New Roman" pitchFamily="18" charset="0"/>
                          <a:cs typeface="Times New Roman" pitchFamily="18" charset="0"/>
                        </a:rPr>
                        <a:t>«Молодой</a:t>
                      </a:r>
                      <a:r>
                        <a:rPr sz="1400" spc="-6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учёный»</a:t>
                      </a:r>
                    </a:p>
                  </a:txBody>
                  <a:tcPr marL="0" marR="0" marT="32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605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sz="14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sz="14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2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40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единовременно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sz="14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sz="14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Молодой конструктор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2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605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100 000 руб.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2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единовременно</a:t>
                      </a:r>
                    </a:p>
                  </a:txBody>
                  <a:tcPr marL="0" marR="0" marT="30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100 000 руб.</a:t>
                      </a:r>
                    </a:p>
                  </a:txBody>
                  <a:tcPr marL="0" marR="0" marT="30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Премия имени Д.И. Козлова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52 000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единовременно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0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52 000 руб.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0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8509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spc="-5" dirty="0" err="1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r>
                        <a:rPr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lang="en-US" sz="14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14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14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840</a:t>
                      </a:r>
                      <a:r>
                        <a:rPr lang="en-US" sz="14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en-US" sz="14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 max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1 626 800 руб.</a:t>
                      </a:r>
                    </a:p>
                  </a:txBody>
                  <a:tcPr marL="0" marR="0" marT="32384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0480" marB="0" anchor="ctr">
                    <a:lnR w="635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3749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8948" y="337831"/>
            <a:ext cx="4545788" cy="315469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ПОСТУПИТЬ?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7342" y="46468"/>
            <a:ext cx="1044000" cy="1044000"/>
          </a:xfrm>
          <a:prstGeom prst="rect">
            <a:avLst/>
          </a:prstGeom>
          <a:noFill/>
        </p:spPr>
      </p:pic>
      <p:sp>
        <p:nvSpPr>
          <p:cNvPr id="3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17</a:t>
            </a:fld>
            <a:endParaRPr lang="ru-RU" b="1" dirty="0">
              <a:latin typeface="Elektra Light Pro" panose="020B0604020202020204" charset="-52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057" y="953033"/>
            <a:ext cx="3169323" cy="27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2687" y="1334725"/>
            <a:ext cx="2006543" cy="331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6296" y="939202"/>
            <a:ext cx="2739549" cy="2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7634" y="1334725"/>
            <a:ext cx="2049406" cy="331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0374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8948" y="337831"/>
            <a:ext cx="4545788" cy="315469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ДЕЛАТЬ ПОСЛЕ БАКАЛАВРИАТА?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7342" y="46468"/>
            <a:ext cx="1044000" cy="1044000"/>
          </a:xfrm>
          <a:prstGeom prst="rect">
            <a:avLst/>
          </a:prstGeom>
          <a:noFill/>
        </p:spPr>
      </p:pic>
      <p:sp>
        <p:nvSpPr>
          <p:cNvPr id="3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18</a:t>
            </a:fld>
            <a:endParaRPr lang="ru-RU" b="1" dirty="0">
              <a:latin typeface="Elektra Light Pro" panose="020B060402020202020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8977" y="920620"/>
            <a:ext cx="3561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МАГИСТРАТУРА -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СИСТЕМНЫЙ ИНЖИНИРИНГ» (22.04.02 МЕТАЛЛУРГИЯ)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Picture 2" descr="C:\Users\Александр\Downloads\IMG_212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337" y="2090171"/>
            <a:ext cx="4305244" cy="24217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47989" y="920620"/>
            <a:ext cx="38768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АНАЛИЗ ДАННЫХ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СИСТЕМНЫЙ АНАЛИЗ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РЕШЕНИЕ ИЗОБРЕТАТЕЛЬСКИХ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ИССЛЕДОВАТЕЛЬСКАЯ РАБОТА</a:t>
            </a:r>
            <a:endParaRPr lang="ru-RU" dirty="0"/>
          </a:p>
        </p:txBody>
      </p:sp>
      <p:pic>
        <p:nvPicPr>
          <p:cNvPr id="7170" name="Picture 2" descr="https://sun9-24.userapi.com/impg/Du33Jx1GQ_bdM_CDnSqZ5NBunr0LmhAwHxTvBg/8Eni98YBz5A.jpg?size=2560x1707&amp;quality=96&amp;sign=e19a959306f06c5062d93d3adb39089b&amp;type=albu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6011" y="2090170"/>
            <a:ext cx="3633489" cy="242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374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8948" y="337831"/>
            <a:ext cx="4545788" cy="315469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ЧЕМ ЗАНИМАТЬСЯ КРОМЕ УЧЕБЫ?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7342" y="46468"/>
            <a:ext cx="1044000" cy="1044000"/>
          </a:xfrm>
          <a:prstGeom prst="rect">
            <a:avLst/>
          </a:prstGeom>
          <a:noFill/>
        </p:spPr>
      </p:pic>
      <p:sp>
        <p:nvSpPr>
          <p:cNvPr id="3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19</a:t>
            </a:fld>
            <a:endParaRPr lang="ru-RU" b="1" dirty="0">
              <a:latin typeface="Elektra Light Pro" panose="020B0604020202020204" charset="-52"/>
            </a:endParaRPr>
          </a:p>
        </p:txBody>
      </p:sp>
      <p:pic>
        <p:nvPicPr>
          <p:cNvPr id="87042" name="Picture 2" descr="C:\Users\Александр\Desktop\7TdaGRYx5c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302" y="912593"/>
            <a:ext cx="1758383" cy="1172468"/>
          </a:xfrm>
          <a:prstGeom prst="rect">
            <a:avLst/>
          </a:prstGeom>
          <a:noFill/>
        </p:spPr>
      </p:pic>
      <p:pic>
        <p:nvPicPr>
          <p:cNvPr id="87043" name="Picture 3" descr="C:\Users\Александр\Desktop\6Vr_A12BEg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953" y="2655891"/>
            <a:ext cx="2113478" cy="1408576"/>
          </a:xfrm>
          <a:prstGeom prst="rect">
            <a:avLst/>
          </a:prstGeom>
          <a:noFill/>
        </p:spPr>
      </p:pic>
      <p:pic>
        <p:nvPicPr>
          <p:cNvPr id="87045" name="Picture 5" descr="C:\Users\Александр\Desktop\RR7J30cjrh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92431" y="1344990"/>
            <a:ext cx="1840046" cy="1226920"/>
          </a:xfrm>
          <a:prstGeom prst="rect">
            <a:avLst/>
          </a:prstGeom>
          <a:noFill/>
        </p:spPr>
      </p:pic>
      <p:pic>
        <p:nvPicPr>
          <p:cNvPr id="87046" name="Picture 6" descr="C:\Users\Александр\Desktop\SBCXlrRGga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23688" y="3238167"/>
            <a:ext cx="2023747" cy="1517810"/>
          </a:xfrm>
          <a:prstGeom prst="rect">
            <a:avLst/>
          </a:prstGeom>
          <a:noFill/>
        </p:spPr>
      </p:pic>
      <p:pic>
        <p:nvPicPr>
          <p:cNvPr id="87047" name="Picture 7" descr="C:\Users\Александр\Desktop\aOU0GE5HKw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80" y="774284"/>
            <a:ext cx="1966736" cy="1310777"/>
          </a:xfrm>
          <a:prstGeom prst="rect">
            <a:avLst/>
          </a:prstGeom>
          <a:noFill/>
        </p:spPr>
      </p:pic>
      <p:pic>
        <p:nvPicPr>
          <p:cNvPr id="23" name="Picture 6" descr="http://ssau.ru/images/nw_pics/yachty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2695" y="2655891"/>
            <a:ext cx="1839393" cy="1379545"/>
          </a:xfrm>
          <a:prstGeom prst="rect">
            <a:avLst/>
          </a:prstGeom>
          <a:noFill/>
        </p:spPr>
      </p:pic>
      <p:pic>
        <p:nvPicPr>
          <p:cNvPr id="24" name="Picture 8" descr="https://sun9-29.userapi.com/oy8JhAr2RW8kTHt_EoaQuC7yHKLvgv7YhF3khQ/zHI2bExOVw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86373" y="1172822"/>
            <a:ext cx="1936159" cy="1290269"/>
          </a:xfrm>
          <a:prstGeom prst="rect">
            <a:avLst/>
          </a:prstGeom>
          <a:noFill/>
        </p:spPr>
      </p:pic>
      <p:pic>
        <p:nvPicPr>
          <p:cNvPr id="25" name="Picture 2" descr="https://ssau.ru/storage/gallery/news/17794/T4b7Llyaqc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12129" y="3352862"/>
            <a:ext cx="2085189" cy="13651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11521" y="2085061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T Norms Bold" panose="02000803040000020004" pitchFamily="50" charset="-52"/>
              </a:rPr>
              <a:t>Спорт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83" y="2085061"/>
            <a:ext cx="2470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T Norms Bold" panose="02000803040000020004" pitchFamily="50" charset="-52"/>
              </a:rPr>
              <a:t>Творчество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8289" y="2637404"/>
            <a:ext cx="111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T Norms Bold" panose="02000803040000020004" pitchFamily="50" charset="-52"/>
              </a:rPr>
              <a:t>СМИ</a:t>
            </a:r>
            <a:endParaRPr lang="ru-RU" sz="3200" dirty="0">
              <a:latin typeface="TT Norms Bold" panose="02000803040000020004" pitchFamily="50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55546" y="2571910"/>
            <a:ext cx="1378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T Norms Bold" panose="02000803040000020004" pitchFamily="50" charset="-52"/>
              </a:rPr>
              <a:t>Наука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0374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82840" y="300496"/>
            <a:ext cx="5649477" cy="334706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ПОЧЕМУ САМАРСКИЙ УНИВЕРСИТЕТ?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000" y="30951"/>
            <a:ext cx="1044000" cy="1044000"/>
          </a:xfrm>
          <a:prstGeom prst="rect">
            <a:avLst/>
          </a:prstGeom>
          <a:noFill/>
        </p:spPr>
      </p:pic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2</a:t>
            </a:fld>
            <a:endParaRPr lang="ru-RU" b="1" dirty="0">
              <a:latin typeface="Elektra Light Pro" panose="020B060402020202020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683" y="813341"/>
            <a:ext cx="8930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Самарский университет - один из ведущих российских университетов. Его особый статус закреплен в нормативных документах Правительства РФ и признан академическим сообществом.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2116899"/>
            <a:ext cx="9225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это динамично развивающийся университет - участник национальных инициатив развития и поддержки лидирующих российских вузов.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684" y="3261325"/>
            <a:ext cx="8930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Самарский университет входит в наиболее авторитетные мировые рейтинги - QS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где Россию представляют всего 27 университетов.</a:t>
            </a:r>
          </a:p>
        </p:txBody>
      </p:sp>
      <p:pic>
        <p:nvPicPr>
          <p:cNvPr id="29" name="Picture 12" descr="Проект «5-100» — все статьи и новости - Индикато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2906" y="2641085"/>
            <a:ext cx="986105" cy="619274"/>
          </a:xfrm>
          <a:prstGeom prst="rect">
            <a:avLst/>
          </a:prstGeom>
          <a:noFill/>
        </p:spPr>
      </p:pic>
      <p:pic>
        <p:nvPicPr>
          <p:cNvPr id="30" name="Picture 7" descr="СПбГУПТД объявлен участником программы «Приоритет 2030»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3628" y="2656525"/>
            <a:ext cx="2160000" cy="603834"/>
          </a:xfrm>
          <a:prstGeom prst="rect">
            <a:avLst/>
          </a:prstGeom>
          <a:noFill/>
        </p:spPr>
      </p:pic>
      <p:pic>
        <p:nvPicPr>
          <p:cNvPr id="6146" name="Picture 2" descr="Передовые инженерные школы В Санкт-Петербург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93875" y="2656525"/>
            <a:ext cx="1519597" cy="604800"/>
          </a:xfrm>
          <a:prstGeom prst="rect">
            <a:avLst/>
          </a:prstGeom>
          <a:noFill/>
        </p:spPr>
      </p:pic>
      <p:pic>
        <p:nvPicPr>
          <p:cNvPr id="31" name="Picture 8" descr="C:\Users\Александр\Desktop\A_IMG_054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2119" y="1336561"/>
            <a:ext cx="1166892" cy="778171"/>
          </a:xfrm>
          <a:prstGeom prst="rect">
            <a:avLst/>
          </a:prstGeom>
          <a:noFill/>
        </p:spPr>
      </p:pic>
      <p:pic>
        <p:nvPicPr>
          <p:cNvPr id="32" name="Picture 9" descr="C:\Users\Александр\Desktop\A_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22130" y="1339299"/>
            <a:ext cx="1166035" cy="777600"/>
          </a:xfrm>
          <a:prstGeom prst="rect">
            <a:avLst/>
          </a:prstGeom>
          <a:noFill/>
        </p:spPr>
      </p:pic>
      <p:pic>
        <p:nvPicPr>
          <p:cNvPr id="33" name="Picture 10" descr="C:\Users\Александр\Desktop\A_IMG_252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27044" y="1339299"/>
            <a:ext cx="1166036" cy="777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2587" y="3784545"/>
            <a:ext cx="2182987" cy="131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68725" y="3784545"/>
            <a:ext cx="2104903" cy="13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93875" y="3782921"/>
            <a:ext cx="1983974" cy="13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36849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206" y="337831"/>
            <a:ext cx="4545788" cy="636070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ПРИГЛАШАЕМ НА МАСТЕР-КЛАССЫ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лександр\Desktop\Видео для инстаграма\ОМД ом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6053" y="47922"/>
            <a:ext cx="2046479" cy="1408494"/>
          </a:xfrm>
          <a:prstGeom prst="rect">
            <a:avLst/>
          </a:prstGeom>
          <a:noFill/>
        </p:spPr>
      </p:pic>
      <p:pic>
        <p:nvPicPr>
          <p:cNvPr id="1026" name="Picture 2" descr="C:\Users\Александр\Desktop\Видео для инстаграма\9Od1xCqplTYBq6D_Rvj7MzUaaQ4aDhpzLajWQyEQv_SAOV62iot3NFU8qr3e9XwLDnSEVhz1Z6K6M6iMiYglghm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5384" y="1456416"/>
            <a:ext cx="2160000" cy="1620000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Видео для инстаграма\Фестиваль НОЦ\23.12 Инженерный интенсив _Инкрементальное формообразование_\IMG_709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2804" y="1456416"/>
            <a:ext cx="2430000" cy="1620000"/>
          </a:xfrm>
          <a:prstGeom prst="rect">
            <a:avLst/>
          </a:prstGeom>
          <a:noFill/>
        </p:spPr>
      </p:pic>
      <p:pic>
        <p:nvPicPr>
          <p:cNvPr id="1028" name="Picture 4" descr="C:\Users\Александр\Desktop\Видео для инстаграма\изображение_viber_2022-08-24_22-00-59-8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5384" y="3198043"/>
            <a:ext cx="2160000" cy="1620000"/>
          </a:xfrm>
          <a:prstGeom prst="rect">
            <a:avLst/>
          </a:prstGeom>
          <a:noFill/>
        </p:spPr>
      </p:pic>
      <p:pic>
        <p:nvPicPr>
          <p:cNvPr id="1029" name="Picture 5" descr="C:\Users\Александр\Desktop\Видео для инстаграма\3Jw8qbCZ4CVLyfLYl1rmrMIw6cwWg0qc-3UKGYipH1g_kRZXaxyIYSOYQKpH9KtqqvztHKdb5QY_UkTN4SfhcIX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3278" y="3198043"/>
            <a:ext cx="2429526" cy="1620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1419" y="1456416"/>
            <a:ext cx="320666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Механические свойства материалов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Строение металлов и сплавов.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Обработка листового металла.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Электропневмоавтоматика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Роботизация производства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Литейные технологии.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Обратный инжиниринг.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Виртуальная реальность.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8948" y="337831"/>
            <a:ext cx="4545788" cy="315469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ХОТИТЕ УЗНАТЬ БОЛЬШЕ?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21</a:t>
            </a:fld>
            <a:endParaRPr lang="ru-RU" b="1" dirty="0">
              <a:latin typeface="Elektra Light Pro" panose="020B060402020202020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1100" y="1456416"/>
            <a:ext cx="43277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Кузин Александр Олегович, заведующий лабораторией кафедры ОМД: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(927) 704-88-99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alexandrkuzin88@gmail.com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Белоконь Данил Григорьевич, инженер кафедры ОМД: 8 (987) 150-84-87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Горшков Юрий Сергеевич, ответственный за вечернюю и заочную форму: 8 (927) 699-82-07 </a:t>
            </a:r>
          </a:p>
        </p:txBody>
      </p:sp>
      <p:pic>
        <p:nvPicPr>
          <p:cNvPr id="10" name="Picture 2" descr="C:\Users\Александр\Desktop\Видео для инстаграма\ОМД ом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6053" y="47922"/>
            <a:ext cx="2046479" cy="1408494"/>
          </a:xfrm>
          <a:prstGeom prst="rect">
            <a:avLst/>
          </a:prstGeom>
          <a:noFill/>
        </p:spPr>
      </p:pic>
      <p:pic>
        <p:nvPicPr>
          <p:cNvPr id="12" name="Picture 2" descr="C:\Users\Александр\Desktop\Видео для инстаграма\фото лаборатории\IMG_44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081" y="1090468"/>
            <a:ext cx="4518345" cy="3018113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7187" y="3581606"/>
            <a:ext cx="1294440" cy="145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0755" y="3599068"/>
            <a:ext cx="1301761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608354" y="4271375"/>
            <a:ext cx="3742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ЖДЕМ ИМЕННО ТЕБЯ!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74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82840" y="300496"/>
            <a:ext cx="5649477" cy="346247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ПОЧЕМУ САМАРСКИЙ УНИВЕРСИТЕТ?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000" y="30951"/>
            <a:ext cx="1044000" cy="1044000"/>
          </a:xfrm>
          <a:prstGeom prst="rect">
            <a:avLst/>
          </a:prstGeom>
          <a:noFill/>
        </p:spPr>
      </p:pic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3</a:t>
            </a:fld>
            <a:endParaRPr lang="ru-RU" b="1" dirty="0">
              <a:latin typeface="Elektra Light Pro" panose="020B0604020202020204" charset="-52"/>
            </a:endParaRP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76" y="814803"/>
            <a:ext cx="7422260" cy="41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84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82840" y="300496"/>
            <a:ext cx="5649477" cy="623246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ИНСТИТУТ АВИАЦИОННОЙ И РАКЕТНО-КОСМИЧЕСКОЙ ТЕХНИК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000" y="30951"/>
            <a:ext cx="1044000" cy="1044000"/>
          </a:xfrm>
          <a:prstGeom prst="rect">
            <a:avLst/>
          </a:prstGeom>
          <a:noFill/>
        </p:spPr>
      </p:pic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4</a:t>
            </a:fld>
            <a:endParaRPr lang="ru-RU" b="1" dirty="0">
              <a:latin typeface="Elektra Light Pro" panose="020B060402020202020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399" y="1916482"/>
            <a:ext cx="4244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большой институт Самарского Университета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399" y="2386208"/>
            <a:ext cx="510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многонациональный институт Самарского Университета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399" y="2899775"/>
            <a:ext cx="647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программы ИАРКТ, которые охватывают полный цикл изделия,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разработки до готового продукта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399" y="3532340"/>
            <a:ext cx="4129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ИАРКТ есть: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собственная группировка орбитальных спутников,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собственный аэродром,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передовой в России Центр беспилотных систем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399" y="1311656"/>
            <a:ext cx="4570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 с самой богатой историей, ИАРКТ существует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дня основания Самарского Университета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6D2570E-3C04-4FF2-A7A2-02A76E8DA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7916" y="2111247"/>
            <a:ext cx="1843200" cy="103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https://img-fotki.yandex.ru/get/4006/30348152.1ca/0_88c8b_b2d8ed2c_ori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89" b="13444"/>
          <a:stretch/>
        </p:blipFill>
        <p:spPr bwMode="auto">
          <a:xfrm>
            <a:off x="6745433" y="3230657"/>
            <a:ext cx="2398567" cy="10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9499E62-756F-4D06-89BC-FF5FBC5EFF6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2398"/>
          <a:stretch/>
        </p:blipFill>
        <p:spPr>
          <a:xfrm>
            <a:off x="6314417" y="998899"/>
            <a:ext cx="1785583" cy="10362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E65657D0-5180-43C9-B4B3-52AB8E964F30}"/>
              </a:ext>
            </a:extLst>
          </p:cNvPr>
          <p:cNvSpPr/>
          <p:nvPr/>
        </p:nvSpPr>
        <p:spPr>
          <a:xfrm>
            <a:off x="5919292" y="4279363"/>
            <a:ext cx="1652282" cy="864137"/>
          </a:xfrm>
          <a:prstGeom prst="rect">
            <a:avLst/>
          </a:prstGeom>
          <a:blipFill rotWithShape="1">
            <a:blip r:embed="rId9"/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5842" name="Picture 2" descr="Самарские ученые разработали уникальный тренажер, который упростит и  ускорит обучение пилотов БПЛА | technovery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59703" y="3230657"/>
            <a:ext cx="1554714" cy="103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684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82840" y="300496"/>
            <a:ext cx="5649477" cy="334706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pPr algn="ctr"/>
            <a:r>
              <a:rPr lang="ru-RU" sz="1700" b="1" dirty="0">
                <a:latin typeface="Elektra Text Pro"/>
              </a:rPr>
              <a:t>КАФЕДРА ОБРАБОТКИ МЕТАЛЛОВ ДАВЛЕНИЕМ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7910" y="856255"/>
            <a:ext cx="8598053" cy="120802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ru-RU" sz="1800" b="1" dirty="0">
                <a:latin typeface="Elektra Text Pro" panose="020B0604020202020204" charset="-52"/>
              </a:rPr>
              <a:t>Кафедра в цифрах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910" y="2622945"/>
            <a:ext cx="6986015" cy="246990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01216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15.03.01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Машиностроение</a:t>
            </a:r>
          </a:p>
          <a:p>
            <a:pPr indent="201216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машиностроении (очная форма)</a:t>
            </a:r>
          </a:p>
          <a:p>
            <a:pPr indent="201216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Цифровые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технологии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машиностроении (заочная и очно-заочная формы обучения).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201216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22.03.02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Металлургия</a:t>
            </a:r>
          </a:p>
          <a:p>
            <a:pPr indent="201216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Цифровой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инжиниринг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​ (очная форма).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Магистратура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01216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22.04.02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Металлургия</a:t>
            </a:r>
          </a:p>
          <a:p>
            <a:pPr indent="201216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Системный инжиниринг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201216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Программа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двойных дипломов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Фрайбергская горная академия (Германия)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Аспирантура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01216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2.5.7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машины обработки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давлением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201216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Диссертационный совет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Д24.2.379.05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399" y="1233816"/>
            <a:ext cx="1480213" cy="746358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Elektra Light Pro" panose="020B0604020202020204" charset="-52"/>
              </a:rPr>
              <a:t>1959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Elektra Light Pro" panose="020B0604020202020204" charset="-52"/>
              </a:rPr>
              <a:t>год основания </a:t>
            </a:r>
            <a:endParaRPr lang="ru-RU" b="1" dirty="0">
              <a:latin typeface="Elektra Light Pro" panose="020B060402020202020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2938" y="1233814"/>
            <a:ext cx="1536318" cy="746358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Elektra Light Pro" panose="020B0604020202020204" charset="-52"/>
              </a:rPr>
              <a:t>11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Elektra Light Pro" panose="020B0604020202020204" charset="-52"/>
              </a:rPr>
              <a:t>докторов  наук </a:t>
            </a:r>
            <a:endParaRPr lang="ru-RU" b="1" dirty="0">
              <a:latin typeface="Elektra Light Pro" panose="020B060402020202020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9256" y="1233814"/>
            <a:ext cx="1674176" cy="746358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Elektra Light Pro" panose="020B0604020202020204" charset="-52"/>
              </a:rPr>
              <a:t>12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Elektra Light Pro" panose="020B0604020202020204" charset="-52"/>
              </a:rPr>
              <a:t>кандидатов наук </a:t>
            </a:r>
            <a:endParaRPr lang="ru-RU" b="1" dirty="0">
              <a:latin typeface="Elektra Light Pro" panose="020B060402020202020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399" y="1891432"/>
            <a:ext cx="2523577" cy="74635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sz="3000" dirty="0">
                <a:solidFill>
                  <a:srgbClr val="FF0000"/>
                </a:solidFill>
                <a:latin typeface="Elektra Light Pro" panose="020B0604020202020204" charset="-52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latin typeface="Elektra Light Pro" panose="020B0604020202020204" charset="-52"/>
              </a:rPr>
              <a:t>2</a:t>
            </a:r>
            <a:endParaRPr lang="ru-RU" sz="3000" b="1" dirty="0">
              <a:solidFill>
                <a:srgbClr val="0070C0"/>
              </a:solidFill>
              <a:latin typeface="Elektra Light Pro" panose="020B0604020202020204" charset="-52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Elektra Light Pro" panose="020B0604020202020204" charset="-52"/>
              </a:rPr>
              <a:t>Направления </a:t>
            </a:r>
            <a:r>
              <a:rPr lang="ru-RU" b="1" dirty="0">
                <a:solidFill>
                  <a:prstClr val="black"/>
                </a:solidFill>
                <a:latin typeface="Elektra Light Pro" panose="020B0604020202020204" charset="-52"/>
              </a:rPr>
              <a:t>подготовки    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47350" y="1233814"/>
            <a:ext cx="1406475" cy="746358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Elektra Light Pro" panose="020B0604020202020204" charset="-52"/>
              </a:rPr>
              <a:t>1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Elektra Light Pro" panose="020B0604020202020204" charset="-52"/>
              </a:rPr>
              <a:t>академик РАН</a:t>
            </a:r>
            <a:endParaRPr lang="ru-RU" b="1" dirty="0">
              <a:latin typeface="Elektra Light Pro" panose="020B0604020202020204" charset="-52"/>
            </a:endParaRPr>
          </a:p>
        </p:txBody>
      </p:sp>
      <p:pic>
        <p:nvPicPr>
          <p:cNvPr id="1027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000" y="30951"/>
            <a:ext cx="1044000" cy="1044000"/>
          </a:xfrm>
          <a:prstGeom prst="rect">
            <a:avLst/>
          </a:prstGeom>
          <a:noFill/>
        </p:spPr>
      </p:pic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5</a:t>
            </a:fld>
            <a:endParaRPr lang="ru-RU" b="1" dirty="0">
              <a:latin typeface="Elektra Light Pro" panose="020B0604020202020204" charset="-52"/>
            </a:endParaRPr>
          </a:p>
        </p:txBody>
      </p:sp>
      <p:pic>
        <p:nvPicPr>
          <p:cNvPr id="17" name="Picture 3" descr="C:\Users\Александр\Downloads\IMG_1974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7414" y="2064276"/>
            <a:ext cx="1692000" cy="951750"/>
          </a:xfrm>
          <a:prstGeom prst="rect">
            <a:avLst/>
          </a:prstGeom>
          <a:noFill/>
        </p:spPr>
      </p:pic>
      <p:pic>
        <p:nvPicPr>
          <p:cNvPr id="23" name="Picture 2" descr="C:\Users\Александр\Desktop\Набор абитуриентов\1 изображение 01.12.21 нужный вариан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7414" y="3089664"/>
            <a:ext cx="1692000" cy="952037"/>
          </a:xfrm>
          <a:prstGeom prst="rect">
            <a:avLst/>
          </a:prstGeom>
          <a:noFill/>
        </p:spPr>
      </p:pic>
      <p:pic>
        <p:nvPicPr>
          <p:cNvPr id="25" name="Picture 2" descr="C:\Users\Александр\Downloads\IMG_2127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7414" y="4141100"/>
            <a:ext cx="1692000" cy="95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684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pic>
        <p:nvPicPr>
          <p:cNvPr id="1027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000" y="30951"/>
            <a:ext cx="1044000" cy="1044000"/>
          </a:xfrm>
          <a:prstGeom prst="rect">
            <a:avLst/>
          </a:prstGeom>
          <a:noFill/>
        </p:spPr>
      </p:pic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6</a:t>
            </a:fld>
            <a:endParaRPr lang="ru-RU" b="1" dirty="0">
              <a:latin typeface="Elektra Light Pro" panose="020B060402020202020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43200" y="334513"/>
            <a:ext cx="5467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1216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15.03.01 МАШИНОСТРОЕНИЕ</a:t>
            </a:r>
          </a:p>
          <a:p>
            <a:pPr indent="201216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МАШИНОСТРОЕНИИ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5548" y="8705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Машиностроение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самая нужная и востребованная специальность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среди технических,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 как включают в себя все виды производства.</a:t>
            </a:r>
            <a:endParaRPr lang="ru-RU" sz="1200" dirty="0"/>
          </a:p>
        </p:txBody>
      </p:sp>
      <p:pic>
        <p:nvPicPr>
          <p:cNvPr id="17" name="Picture 2" descr="C:\Users\Александр\Desktop\преза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5037" y="3603221"/>
            <a:ext cx="2158389" cy="144000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5891634" y="870559"/>
            <a:ext cx="2930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Острая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нехватка специалистов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данных профилей в различных областях промышленности</a:t>
            </a:r>
            <a:endParaRPr lang="ru-RU" sz="1200" dirty="0"/>
          </a:p>
        </p:txBody>
      </p:sp>
      <p:pic>
        <p:nvPicPr>
          <p:cNvPr id="27" name="Picture 2" descr="C:\Users\Александр\Desktop\преза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2579" y="1516890"/>
            <a:ext cx="2551182" cy="1440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810057" y="2956890"/>
            <a:ext cx="3906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Подготовка студентов осуществляется для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цифрового производства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интенсивным использованием информационных технологий</a:t>
            </a:r>
            <a:endParaRPr lang="ru-RU" sz="1200" dirty="0"/>
          </a:p>
        </p:txBody>
      </p:sp>
      <p:pic>
        <p:nvPicPr>
          <p:cNvPr id="29" name="Picture 2" descr="C:\Users\Александр\Desktop\преза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1251" y="3588807"/>
            <a:ext cx="2808000" cy="1440000"/>
          </a:xfrm>
          <a:prstGeom prst="rect">
            <a:avLst/>
          </a:prstGeom>
          <a:noFill/>
        </p:spPr>
      </p:pic>
      <p:pic>
        <p:nvPicPr>
          <p:cNvPr id="30" name="Picture 2" descr="C:\Users\Александр\Desktop\840px-Screenодлshot_5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7714" y="3588807"/>
            <a:ext cx="2175971" cy="1440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364377" y="3100192"/>
            <a:ext cx="3779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данной специальности студент получает знания по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автоматизации и роботизации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производств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Aerospace and Defense Technology - Western Technical Colle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62633" y="1516890"/>
            <a:ext cx="192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275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pic>
        <p:nvPicPr>
          <p:cNvPr id="1027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000" y="30951"/>
            <a:ext cx="1044000" cy="1044000"/>
          </a:xfrm>
          <a:prstGeom prst="rect">
            <a:avLst/>
          </a:prstGeom>
          <a:noFill/>
        </p:spPr>
      </p:pic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7</a:t>
            </a:fld>
            <a:endParaRPr lang="ru-RU" b="1" dirty="0">
              <a:latin typeface="Elektra Light Pro" panose="020B060402020202020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8046" y="288522"/>
            <a:ext cx="29676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01216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22.03.02 МЕТАЛЛУРГИЯ</a:t>
            </a:r>
          </a:p>
          <a:p>
            <a:pPr indent="201216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ЦИФРОВОЙ ИНЖИНИРИНГ​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1399" y="797952"/>
            <a:ext cx="3429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Россия -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крупнейший экспортер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металла в мире</a:t>
            </a:r>
            <a:endParaRPr lang="ru-RU" sz="1200" dirty="0"/>
          </a:p>
        </p:txBody>
      </p:sp>
      <p:pic>
        <p:nvPicPr>
          <p:cNvPr id="9" name="Picture 2" descr="C:\Users\Александр\Desktop\8056428829426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1830" y="1057963"/>
            <a:ext cx="2296216" cy="1440000"/>
          </a:xfrm>
          <a:prstGeom prst="rect">
            <a:avLst/>
          </a:prstGeom>
          <a:noFill/>
        </p:spPr>
      </p:pic>
      <p:pic>
        <p:nvPicPr>
          <p:cNvPr id="10" name="Picture 2" descr="C:\Users\Александр\Desktop\01-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4192" y="3510645"/>
            <a:ext cx="2356239" cy="144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-107950" y="252576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Понимание фундаментальной связи между составом и структурой материалов и их эксплуатационными характеристиками, а также коррозионным поведением сложных металлических конструкций и сооружений позволяет студенту сформировать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системное и 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риск-ориентированное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мышление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265" y="797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Специалист-металлург — это ученый, который вносит большой вклад в 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инновационно-технологическое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развитие производства и экономики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38369" y="2693673"/>
            <a:ext cx="4484163" cy="937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Высококвалифицированные кадры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обладающие знаниями разработки перспективных, конкурентоспособных и экологически чистых процессов и технологий получения металлов, сплавов и композиционных материалов с особыми принципиально новыми свойствами.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omo digital, или Цифровой человек - check-point.k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74708" y="1444283"/>
            <a:ext cx="2098030" cy="1249390"/>
          </a:xfrm>
          <a:prstGeom prst="rect">
            <a:avLst/>
          </a:prstGeom>
          <a:noFill/>
        </p:spPr>
      </p:pic>
      <p:pic>
        <p:nvPicPr>
          <p:cNvPr id="28676" name="Picture 4" descr="Топ-10 soft skills. Нетехнические навыки для современного инженер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6816" y="3630815"/>
            <a:ext cx="2189561" cy="1459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275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82840" y="300496"/>
            <a:ext cx="5649477" cy="284691"/>
          </a:xfrm>
          <a:prstGeom prst="rect">
            <a:avLst/>
          </a:prstGeom>
          <a:noFill/>
        </p:spPr>
        <p:txBody>
          <a:bodyPr wrap="square" lIns="68579" tIns="34289" rIns="68579" bIns="34289" rtlCol="0" anchor="ctr" anchorCtr="1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БУДЕМ ИЗУЧАТЬ?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000" y="30951"/>
            <a:ext cx="1044000" cy="1044000"/>
          </a:xfrm>
          <a:prstGeom prst="rect">
            <a:avLst/>
          </a:prstGeom>
          <a:noFill/>
        </p:spPr>
      </p:pic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8</a:t>
            </a:fld>
            <a:endParaRPr lang="ru-RU" b="1" dirty="0">
              <a:latin typeface="Elektra Light Pro" panose="020B0604020202020204" charset="-52"/>
            </a:endParaRPr>
          </a:p>
        </p:txBody>
      </p:sp>
      <p:pic>
        <p:nvPicPr>
          <p:cNvPr id="14" name="Picture 3" descr="C:\Users\Александр\Desktop\Видео для инстаграма\фото лаборатории\IMG_44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3482" y="878171"/>
            <a:ext cx="1617893" cy="1080000"/>
          </a:xfrm>
          <a:prstGeom prst="rect">
            <a:avLst/>
          </a:prstGeom>
          <a:noFill/>
        </p:spPr>
      </p:pic>
      <p:pic>
        <p:nvPicPr>
          <p:cNvPr id="17" name="Picture 5" descr="C:\Users\Александр\Desktop\Видео для инстаграма\фото лаборатории\ОМД\IMG_35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34484" y="2120400"/>
            <a:ext cx="1620000" cy="1080000"/>
          </a:xfrm>
          <a:prstGeom prst="rect">
            <a:avLst/>
          </a:prstGeom>
          <a:noFill/>
        </p:spPr>
      </p:pic>
      <p:pic>
        <p:nvPicPr>
          <p:cNvPr id="22" name="Picture 6" descr="C:\Users\Александр\Desktop\Видео для инстаграма\фото лаборатории\ОМД\IMG_34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4484" y="878171"/>
            <a:ext cx="1620000" cy="1080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23950" y="878171"/>
            <a:ext cx="330353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КОМПЬЮТЕРНОЕ МОДЕЛИРОВАНИЕ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СИСТЕМЫ АВТОМАТИЗИРОВАННОГО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PDM СИСТЕМЫ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VR ТЕХНОЛОГИИ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///////////////////////////////////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АВТОМАТИЗАЦИЯ ПРОЦЕССОВ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ПРОИЗВОДСТВ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ТЕХНОЛОГИИ ОБРАБОТКИ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МАТЕРИАЛОВЕДЕНИЕ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ТЕРМИЧЕСКАЯ ОБРАБОТКА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СВОЙСТВА МАТЕРИАЛОВ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///////////////////////////////////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УПРАВЛЕНИЕ КАЧЕСТВОМ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ПРОИЗВОДСТВЕННЫЙ МЕНЕДЖМЕНТ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УПРАВЛЕНИЕ ПРОЕКТАМИ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///////////////////////////////////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АНАЛИЗ ДАННЫХ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СИСТЕМНЫЙ АНАЛИЗ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РЕШЕНИЕ ИЗОБРЕТАТЕЛЬСКИХ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ИССЛЕДОВАТЕЛЬСКАЯ РАБОТА</a:t>
            </a:r>
          </a:p>
        </p:txBody>
      </p:sp>
      <p:pic>
        <p:nvPicPr>
          <p:cNvPr id="34" name="Picture 5" descr="C:\Users\Александр\Desktop\Видео для инстаграма\фото лаборатории\Babonin-78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1286" y="2120400"/>
            <a:ext cx="1620089" cy="1080000"/>
          </a:xfrm>
          <a:prstGeom prst="rect">
            <a:avLst/>
          </a:prstGeom>
          <a:noFill/>
        </p:spPr>
      </p:pic>
      <p:pic>
        <p:nvPicPr>
          <p:cNvPr id="35" name="Picture 7" descr="C:\Users\Александр\Desktop\Видео для инстаграма\фото лаборатории\Goryaynova-988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2317" y="2120400"/>
            <a:ext cx="1620000" cy="1080000"/>
          </a:xfrm>
          <a:prstGeom prst="rect">
            <a:avLst/>
          </a:prstGeom>
          <a:noFill/>
        </p:spPr>
      </p:pic>
      <p:pic>
        <p:nvPicPr>
          <p:cNvPr id="36" name="Picture 2" descr="C:\Users\Александр\Desktop\IMG_738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61286" y="3508177"/>
            <a:ext cx="1619494" cy="1080000"/>
          </a:xfrm>
          <a:prstGeom prst="rect">
            <a:avLst/>
          </a:prstGeom>
          <a:noFill/>
        </p:spPr>
      </p:pic>
      <p:pic>
        <p:nvPicPr>
          <p:cNvPr id="37" name="Picture 2" descr="C:\Users\Александр\Desktop\Видео для инстаграма\фото лаборатории\ОМД\IMG_342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2317" y="3508177"/>
            <a:ext cx="1620000" cy="1080000"/>
          </a:xfrm>
          <a:prstGeom prst="rect">
            <a:avLst/>
          </a:prstGeom>
          <a:noFill/>
        </p:spPr>
      </p:pic>
      <p:pic>
        <p:nvPicPr>
          <p:cNvPr id="38" name="Picture 3" descr="C:\Users\Александр\Desktop\Видео для инстаграма\фото лаборатории\ОМД\IMG_346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34484" y="3508177"/>
            <a:ext cx="1620000" cy="1080000"/>
          </a:xfrm>
          <a:prstGeom prst="rect">
            <a:avLst/>
          </a:prstGeom>
          <a:noFill/>
        </p:spPr>
      </p:pic>
      <p:pic>
        <p:nvPicPr>
          <p:cNvPr id="39" name="Picture 1" descr="C:\Users\Александр\Desktop\Видео для инстаграма\фото лаборатории\Goryaynova-979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2317" y="878171"/>
            <a:ext cx="1620000" cy="1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275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48C96CA-DE72-C746-B703-320A4344F1A4}"/>
              </a:ext>
            </a:extLst>
          </p:cNvPr>
          <p:cNvCxnSpPr/>
          <p:nvPr/>
        </p:nvCxnSpPr>
        <p:spPr>
          <a:xfrm>
            <a:off x="2573677" y="337831"/>
            <a:ext cx="0" cy="41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DC90301-06C3-FD49-A6AA-0B0CA669C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9" y="337831"/>
            <a:ext cx="508658" cy="414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82188E-35B2-2042-8B89-83C96C65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2" y="334513"/>
            <a:ext cx="1351767" cy="417656"/>
          </a:xfrm>
          <a:prstGeom prst="rect">
            <a:avLst/>
          </a:prstGeom>
        </p:spPr>
      </p:pic>
      <p:pic>
        <p:nvPicPr>
          <p:cNvPr id="1027" name="Picture 3" descr="C:\Users\OMD_LAB\Desktop\OMD_LOGO_в_цвете_вертикаль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000" y="30951"/>
            <a:ext cx="1044000" cy="1044000"/>
          </a:xfrm>
          <a:prstGeom prst="rect">
            <a:avLst/>
          </a:prstGeom>
          <a:noFill/>
        </p:spPr>
      </p:pic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2532" y="4857750"/>
            <a:ext cx="321469" cy="273844"/>
          </a:xfrm>
        </p:spPr>
        <p:txBody>
          <a:bodyPr/>
          <a:lstStyle/>
          <a:p>
            <a:fld id="{ED766F88-D010-AB4C-B5D0-00BEB09E2CCE}" type="slidenum">
              <a:rPr lang="ru-RU" b="1" smtClean="0">
                <a:latin typeface="Elektra Light Pro" panose="020B0604020202020204" charset="-52"/>
              </a:rPr>
              <a:pPr/>
              <a:t>9</a:t>
            </a:fld>
            <a:endParaRPr lang="ru-RU" b="1" dirty="0">
              <a:latin typeface="Elektra Light Pro" panose="020B060402020202020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94" y="337831"/>
            <a:ext cx="2861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ОСОБЕННОСТИ ОБУЧЕНИЯ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1628" y="958241"/>
            <a:ext cx="3288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• ПРОЕКТНОЕ ОБУЧЕНИЕ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• СОВРЕМЕННОЕ ОБОРУДОВАНИЕ И ПРОГРАММНОЕ ОБЕСПЕЧЕНИЕ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• ИНДИВИДУАЛЬНЫЕ ОБРАЗОВАТЕЛЬНЫЕ ТРАЕКТОРИИ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• ПОЛУЧЕНИЕ ДОПОЛНИТЕЛЬНОЙ КВАЛИФИКАЦИИ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• ПРОИЗВОДСТВЕННЫЕ ПРАКТИКИ НА БАЗЕ ВЫСОКОТЕХНОЛОГИЧНЫХ ПРЕДПРИЯТИЙ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• УЧАСТИЕ В НАУЧНО–ТЕХНИЧЕСКИХ КОНФЕРЕНЦИЯХ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• ГОСУДАРСТВЕННЫЕ И ИМЕННЫЕ СТИПЕНДИИ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• ВЫПУСКНАЯ РАБОТА КАК СТАРТАП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• КОНКУРС У.М.Н.И.К.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SCIENCE SLAM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• ТРУДОУСТРОЙСТВО В НАУЧНОЙ ЛАБОРАТОРИИ ВО ВРЕМЯ ОБУЧЕНИЯ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• ВОЕННАЯ КАФЕДРА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1247" y="1189952"/>
            <a:ext cx="2432196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1247" y="2988571"/>
            <a:ext cx="2458692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939" y="2988571"/>
            <a:ext cx="2458692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03443" y="1189952"/>
            <a:ext cx="2540557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62755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34690</TotalTime>
  <Words>1209</Words>
  <Application>Microsoft Office PowerPoint</Application>
  <PresentationFormat>Экран (16:9)</PresentationFormat>
  <Paragraphs>292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Elektra Light Pro</vt:lpstr>
      <vt:lpstr>Times New Roman</vt:lpstr>
      <vt:lpstr>Elektra Text Pro</vt:lpstr>
      <vt:lpstr>Calibri</vt:lpstr>
      <vt:lpstr>Wingdings</vt:lpstr>
      <vt:lpstr>TT Norms Bold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Александр</cp:lastModifiedBy>
  <cp:revision>338</cp:revision>
  <dcterms:created xsi:type="dcterms:W3CDTF">2021-12-10T17:13:18Z</dcterms:created>
  <dcterms:modified xsi:type="dcterms:W3CDTF">2023-04-17T06:15:55Z</dcterms:modified>
</cp:coreProperties>
</file>