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68" r:id="rId2"/>
    <p:sldId id="507" r:id="rId3"/>
    <p:sldId id="567" r:id="rId4"/>
    <p:sldId id="574" r:id="rId5"/>
    <p:sldId id="569" r:id="rId6"/>
    <p:sldId id="570" r:id="rId7"/>
    <p:sldId id="575" r:id="rId8"/>
    <p:sldId id="563" r:id="rId9"/>
    <p:sldId id="551" r:id="rId10"/>
    <p:sldId id="572" r:id="rId11"/>
    <p:sldId id="555" r:id="rId12"/>
    <p:sldId id="564" r:id="rId13"/>
    <p:sldId id="573" r:id="rId14"/>
    <p:sldId id="577" r:id="rId15"/>
    <p:sldId id="578" r:id="rId16"/>
    <p:sldId id="571" r:id="rId17"/>
  </p:sldIdLst>
  <p:sldSz cx="9144000" cy="5143500" type="screen16x9"/>
  <p:notesSz cx="6797675" cy="9929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333333"/>
    <a:srgbClr val="5490B8"/>
    <a:srgbClr val="0033CC"/>
    <a:srgbClr val="57B9E6"/>
    <a:srgbClr val="A3A3A3"/>
    <a:srgbClr val="969696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3021" autoAdjust="0"/>
  </p:normalViewPr>
  <p:slideViewPr>
    <p:cSldViewPr>
      <p:cViewPr varScale="1">
        <p:scale>
          <a:sx n="140" d="100"/>
          <a:sy n="140" d="100"/>
        </p:scale>
        <p:origin x="-720" y="-9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4ECBA25-7BD2-4A9E-B742-FB550E83BE02}" type="datetimeFigureOut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8662BE0-FF55-4B27-8ADE-99CF87186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00481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356703-BF08-407A-8596-25F6782E3F25}" type="datetimeFigureOut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10" tIns="45506" rIns="91010" bIns="4550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6" y="4716383"/>
            <a:ext cx="5438464" cy="4468654"/>
          </a:xfrm>
          <a:prstGeom prst="rect">
            <a:avLst/>
          </a:prstGeom>
        </p:spPr>
        <p:txBody>
          <a:bodyPr vert="horz" lIns="91010" tIns="45506" rIns="91010" bIns="45506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432766"/>
            <a:ext cx="2944958" cy="495458"/>
          </a:xfrm>
          <a:prstGeom prst="rect">
            <a:avLst/>
          </a:prstGeom>
        </p:spPr>
        <p:txBody>
          <a:bodyPr vert="horz" lIns="91010" tIns="45506" rIns="91010" bIns="45506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6C0249-A946-4826-9914-70CEA115B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98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522" indent="-2878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573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2202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831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840DD4B4-3479-4F13-98A7-0E122EE0A261}" type="slidenum">
              <a:rPr lang="ru-RU" altLang="ru-RU" smtClean="0"/>
              <a:pPr eaLnBrk="1" hangingPunct="1">
                <a:defRPr/>
              </a:pPr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522" indent="-2878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573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2202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831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3433A8E1-C10B-4657-8475-B51EE49E8290}" type="slidenum">
              <a:rPr lang="ru-RU" altLang="ru-RU" smtClean="0"/>
              <a:pPr eaLnBrk="1" hangingPunct="1">
                <a:defRPr/>
              </a:pPr>
              <a:t>13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522" indent="-2878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573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2202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831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48CD1495-4983-41C6-A1AA-BD425E375DB2}" type="slidenum">
              <a:rPr lang="ru-RU" altLang="ru-RU" smtClean="0"/>
              <a:pPr eaLnBrk="1" hangingPunct="1">
                <a:defRPr/>
              </a:pPr>
              <a:t>14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6C0249-A946-4826-9914-70CEA115BBD1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689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848EDD9-5F7B-4EF5-B5A0-2066D7767B8A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75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522" indent="-287893" eaLnBrk="0" hangingPunct="0"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573" indent="-230315" eaLnBrk="0" hangingPunct="0"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2202" indent="-230315" eaLnBrk="0" hangingPunct="0"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831" indent="-230315" eaLnBrk="0" hangingPunct="0"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tabLst>
                <a:tab pos="396653" algn="l"/>
                <a:tab pos="793306" algn="l"/>
                <a:tab pos="1189958" algn="l"/>
                <a:tab pos="1586611" algn="l"/>
                <a:tab pos="1983264" algn="l"/>
                <a:tab pos="2379917" algn="l"/>
                <a:tab pos="2776569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641048F4-96AC-419C-8F46-8EB3D820E1B5}" type="slidenum">
              <a:rPr lang="ru-RU" smtClean="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eaLnBrk="1" hangingPunct="1">
                <a:defRPr/>
              </a:pPr>
              <a:t>5</a:t>
            </a:fld>
            <a:endParaRPr lang="ru-RU" smtClean="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558800" y="836613"/>
            <a:ext cx="5678488" cy="31956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648848" y="4345792"/>
            <a:ext cx="5501582" cy="4681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0766" tIns="40384" rIns="80766" bIns="40384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" name="Заметки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522" indent="-2878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573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2202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831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C10FA759-82BA-4D3A-8186-008BE33D65BE}" type="slidenum">
              <a:rPr lang="ru-RU" altLang="ru-RU" smtClean="0"/>
              <a:pPr eaLnBrk="1" hangingPunct="1">
                <a:defRPr/>
              </a:pPr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522" indent="-2878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573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2202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831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EB87E3AF-4D00-41E1-8C9B-836AEB5B1F44}" type="slidenum">
              <a:rPr lang="ru-RU" altLang="ru-RU" smtClean="0"/>
              <a:pPr eaLnBrk="1" hangingPunct="1">
                <a:defRPr/>
              </a:pPr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8522" indent="-2878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51573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12202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72831" indent="-230315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33460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94089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54718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15347" indent="-2303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fld id="{9E3AE9C0-DF99-4952-9F6B-A9E771A88466}" type="slidenum">
              <a:rPr lang="ru-RU" smtClean="0"/>
              <a:pPr eaLnBrk="1" hangingPunct="1">
                <a:defRPr/>
              </a:pPr>
              <a:t>10</a:t>
            </a:fld>
            <a:endParaRPr lang="ru-RU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8900" y="744538"/>
            <a:ext cx="6619875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39219" indent="-28320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37630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592042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46453" indent="-22720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07265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68077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8889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9701" indent="-22720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47772F-835E-442D-978F-A7FF71860463}" type="slidenum">
              <a:rPr lang="ru-RU" altLang="ru-RU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ru-RU" alt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22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18766-8376-4BD5-B67D-89A5109A11D9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22670-3AAD-4410-9531-33579DC45E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093738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0491-0300-4AE5-B5BC-1B45F5EF5ABE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1ED8B-8FAA-426C-AD92-40C9F4CCB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008351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FF01-8AA2-4E27-B508-136628B0D46E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A54AD-3BC1-43CD-99ED-558032BC8B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916641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AB860-55D8-4CDE-A0FA-49779BCC81BD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90D58-CE60-446D-AA5F-D73EC6435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302661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01DBF-98DC-4E6F-B61A-4E75767A79C2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F34E-8E78-4107-A0F0-CCE5052C55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546837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80F15-7C75-4109-BBDE-F9BA7D3D07AD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10E17-6D62-41A9-878E-B33E703DD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401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340F1-7F19-4740-B42E-BB94E44B8D8E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C5FA7-5A06-46DE-8A5A-4F33113C2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49310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7B3C0-4C11-4BEC-84B1-5314186F62E5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728CE-D0C0-41A1-983D-F3AE603A1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516032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72D94-5446-4998-BE68-8D5742EC51AF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64-8065-4C14-9A2E-57B97E2289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090506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E5D51-3223-41F0-A970-9542939258CE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78131-E8C4-4F86-B4A3-2629C8922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571995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25A16-AE55-413C-9131-D3A6D217FAA1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54E74-3FEA-4828-A6B2-795B158E6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822510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2514D7-8648-4CC5-B17C-BAD5D41ADA24}" type="datetime1">
              <a:rPr lang="ru-RU"/>
              <a:pPr>
                <a:defRPr/>
              </a:pPr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Слайд из ??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76694D-0C34-4D4A-AA3D-10A924E5C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87524" y="8595"/>
            <a:ext cx="8568952" cy="1815882"/>
          </a:xfrm>
          <a:prstGeom prst="rect">
            <a:avLst/>
          </a:prstGeom>
          <a:noFill/>
          <a:scene3d>
            <a:camera prst="orthographicFront"/>
            <a:lightRig rig="soft" dir="t">
              <a:rot lat="0" lon="0" rev="10800000"/>
            </a:lightRig>
          </a:scene3d>
          <a:sp3d extrusionH="76200">
            <a:extrusionClr>
              <a:srgbClr val="333333"/>
            </a:extrusionClr>
          </a:sp3d>
        </p:spPr>
        <p:txBody>
          <a:bodyPr>
            <a:spAutoFit/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defRPr/>
            </a:pPr>
            <a:r>
              <a:rPr lang="ru-RU" sz="2800" b="1" spc="150" dirty="0">
                <a:ln w="11430"/>
                <a:solidFill>
                  <a:schemeClr val="bg1"/>
                </a:solidFill>
                <a:latin typeface="Arial Black" pitchFamily="34" charset="0"/>
                <a:cs typeface="+mn-cs"/>
              </a:rPr>
              <a:t>Организация в </a:t>
            </a:r>
            <a:r>
              <a:rPr lang="ru-RU" sz="2800" b="1" spc="150" dirty="0" smtClean="0">
                <a:ln w="11430"/>
                <a:solidFill>
                  <a:schemeClr val="bg1"/>
                </a:solidFill>
                <a:latin typeface="Arial Black" pitchFamily="34" charset="0"/>
                <a:cs typeface="+mn-cs"/>
              </a:rPr>
              <a:t>2025 </a:t>
            </a:r>
            <a:r>
              <a:rPr lang="ru-RU" sz="2800" b="1" spc="150" dirty="0">
                <a:ln w="11430"/>
                <a:solidFill>
                  <a:schemeClr val="bg1"/>
                </a:solidFill>
                <a:latin typeface="Arial Black" pitchFamily="34" charset="0"/>
                <a:cs typeface="+mn-cs"/>
              </a:rPr>
              <a:t>году приёма </a:t>
            </a:r>
          </a:p>
          <a:p>
            <a:pPr algn="ctr">
              <a:defRPr/>
            </a:pPr>
            <a:r>
              <a:rPr lang="ru-RU" sz="2800" b="1" spc="150" dirty="0">
                <a:ln w="11430"/>
                <a:solidFill>
                  <a:schemeClr val="bg1"/>
                </a:solidFill>
                <a:latin typeface="Arial Black" pitchFamily="34" charset="0"/>
                <a:cs typeface="+mn-cs"/>
              </a:rPr>
              <a:t>на обучение в 1 классы </a:t>
            </a:r>
          </a:p>
          <a:p>
            <a:pPr algn="ctr">
              <a:defRPr/>
            </a:pPr>
            <a:r>
              <a:rPr lang="ru-RU" sz="2800" b="1" spc="150" dirty="0">
                <a:ln w="11430"/>
                <a:solidFill>
                  <a:schemeClr val="bg1"/>
                </a:solidFill>
                <a:latin typeface="Arial Black" pitchFamily="34" charset="0"/>
                <a:cs typeface="+mn-cs"/>
              </a:rPr>
              <a:t>МБОУ </a:t>
            </a:r>
            <a:r>
              <a:rPr lang="ru-RU" sz="2800" b="1" spc="150" dirty="0" smtClean="0">
                <a:ln w="11430"/>
                <a:solidFill>
                  <a:schemeClr val="bg1"/>
                </a:solidFill>
                <a:latin typeface="Arial Black" pitchFamily="34" charset="0"/>
                <a:cs typeface="+mn-cs"/>
              </a:rPr>
              <a:t>«Школа </a:t>
            </a:r>
            <a:r>
              <a:rPr lang="ru-RU" sz="2800" b="1" spc="150" dirty="0">
                <a:ln w="11430"/>
                <a:solidFill>
                  <a:schemeClr val="bg1"/>
                </a:solidFill>
                <a:latin typeface="Arial Black" pitchFamily="34" charset="0"/>
                <a:cs typeface="+mn-cs"/>
              </a:rPr>
              <a:t>№ 10 «Успех» городского округа Самара</a:t>
            </a:r>
            <a:endParaRPr lang="ru-RU" sz="28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pic>
        <p:nvPicPr>
          <p:cNvPr id="2052" name="Picture 9" descr="https://avatars.mds.yandex.net/get-altay/4447467/2a000001775a47590cf112a869223505049c/XXX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24234"/>
            <a:ext cx="5809580" cy="369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17395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1219200" y="115492"/>
            <a:ext cx="7391400" cy="421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5487" tIns="52744" rIns="105487" bIns="52744"/>
          <a:lstStyle/>
          <a:p>
            <a:pPr algn="ctr"/>
            <a:r>
              <a:rPr lang="ru-RU" sz="2500" b="1" dirty="0">
                <a:solidFill>
                  <a:srgbClr val="000066"/>
                </a:solidFill>
              </a:rPr>
              <a:t>Категории претендентов и периоды </a:t>
            </a:r>
            <a:r>
              <a:rPr lang="ru-RU" sz="2500" b="1" dirty="0" smtClean="0">
                <a:solidFill>
                  <a:srgbClr val="000066"/>
                </a:solidFill>
              </a:rPr>
              <a:t>приёма</a:t>
            </a:r>
            <a:endParaRPr lang="ru-RU" sz="2500" b="1" dirty="0">
              <a:solidFill>
                <a:srgbClr val="000066"/>
              </a:solidFill>
            </a:endParaRPr>
          </a:p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282575" y="536972"/>
            <a:ext cx="43800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Основной период приёма заявлений</a:t>
            </a:r>
          </a:p>
        </p:txBody>
      </p:sp>
      <p:sp>
        <p:nvSpPr>
          <p:cNvPr id="12292" name="TextBox 22"/>
          <p:cNvSpPr txBox="1">
            <a:spLocks noChangeArrowheads="1"/>
          </p:cNvSpPr>
          <p:nvPr/>
        </p:nvSpPr>
        <p:spPr bwMode="auto">
          <a:xfrm>
            <a:off x="5559425" y="536972"/>
            <a:ext cx="33091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Приём на свободные места</a:t>
            </a: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293532" y="891816"/>
            <a:ext cx="4782524" cy="455797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01.04.2025 с9.00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30.06.2025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(до 17.00)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436096" y="891817"/>
            <a:ext cx="3555505" cy="954843"/>
          </a:xfrm>
          <a:prstGeom prst="rect">
            <a:avLst/>
          </a:prstGeom>
          <a:gradFill>
            <a:gsLst>
              <a:gs pos="0">
                <a:srgbClr val="FF7C8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06.07.2025 (с 9.00)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 момента 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заполнения</a:t>
            </a:r>
          </a:p>
          <a:p>
            <a:pPr algn="ctr" eaLnBrk="0" hangingPunct="0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свободных мест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41300" y="1464514"/>
            <a:ext cx="4610100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Дети, имеющие внеочередное/первоочередное/ преимущественное право приёма на обучение. </a:t>
            </a:r>
          </a:p>
          <a:p>
            <a:pPr algn="ctr">
              <a:defRPr/>
            </a:pPr>
            <a:r>
              <a:rPr lang="ru-RU" b="1" dirty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Дети, проживающие на закреплённой за ОО территорией с подтверждённой регистрацией  </a:t>
            </a:r>
          </a:p>
        </p:txBody>
      </p:sp>
      <p:sp>
        <p:nvSpPr>
          <p:cNvPr id="12300" name="TextBox 26"/>
          <p:cNvSpPr txBox="1">
            <a:spLocks noChangeArrowheads="1"/>
          </p:cNvSpPr>
          <p:nvPr/>
        </p:nvSpPr>
        <p:spPr bwMode="auto">
          <a:xfrm>
            <a:off x="5334000" y="1846660"/>
            <a:ext cx="3581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(но не позднее 05.09.2023)</a:t>
            </a:r>
          </a:p>
        </p:txBody>
      </p:sp>
      <p:sp>
        <p:nvSpPr>
          <p:cNvPr id="38" name="Стрелка вниз 37"/>
          <p:cNvSpPr/>
          <p:nvPr/>
        </p:nvSpPr>
        <p:spPr bwMode="auto">
          <a:xfrm>
            <a:off x="1153426" y="3303688"/>
            <a:ext cx="341910" cy="181456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 eaLnBrk="0" hangingPunct="0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трелка вниз 38"/>
          <p:cNvSpPr/>
          <p:nvPr/>
        </p:nvSpPr>
        <p:spPr bwMode="auto">
          <a:xfrm>
            <a:off x="3295650" y="3296425"/>
            <a:ext cx="341909" cy="181457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 eaLnBrk="0" hangingPunct="0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630644" y="3498188"/>
            <a:ext cx="1421076" cy="1233802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</a:t>
            </a:r>
          </a:p>
          <a:p>
            <a:pPr algn="ctr" eaLnBrk="0" hangingPunct="0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регистрации </a:t>
            </a:r>
          </a:p>
          <a:p>
            <a:pPr algn="ctr" eaLnBrk="0" hangingPunct="0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месту </a:t>
            </a:r>
          </a:p>
          <a:p>
            <a:pPr algn="ctr" eaLnBrk="0" hangingPunct="0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жительства</a:t>
            </a:r>
          </a:p>
          <a:p>
            <a:pPr algn="ctr" eaLnBrk="0" hangingPunct="0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№ 8</a:t>
            </a: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2546350" y="3504450"/>
            <a:ext cx="1593602" cy="122753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0" hangingPunct="0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Свидетельство </a:t>
            </a:r>
          </a:p>
          <a:p>
            <a:pPr algn="ctr" eaLnBrk="0" hangingPunct="0">
              <a:defRPr/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регистрации </a:t>
            </a:r>
          </a:p>
          <a:p>
            <a:pPr algn="ctr" eaLnBrk="0" hangingPunct="0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месту </a:t>
            </a:r>
          </a:p>
          <a:p>
            <a:pPr algn="ctr" eaLnBrk="0" hangingPunct="0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пребывания</a:t>
            </a:r>
          </a:p>
          <a:p>
            <a:pPr algn="ctr" eaLnBrk="0" hangingPunct="0">
              <a:defRPr/>
            </a:pPr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Форма № 3</a:t>
            </a:r>
          </a:p>
        </p:txBody>
      </p:sp>
      <p:sp>
        <p:nvSpPr>
          <p:cNvPr id="49" name="Стрелка вниз 48"/>
          <p:cNvSpPr/>
          <p:nvPr/>
        </p:nvSpPr>
        <p:spPr bwMode="auto">
          <a:xfrm>
            <a:off x="7242847" y="2242147"/>
            <a:ext cx="341910" cy="238030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/>
          <a:lstStyle/>
          <a:p>
            <a:pPr eaLnBrk="0" hangingPunct="0">
              <a:defRPr/>
            </a:pPr>
            <a:endParaRPr lang="ru-RU" sz="240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12" name="TextBox 5"/>
          <p:cNvSpPr txBox="1">
            <a:spLocks noChangeArrowheads="1"/>
          </p:cNvSpPr>
          <p:nvPr/>
        </p:nvSpPr>
        <p:spPr bwMode="auto">
          <a:xfrm>
            <a:off x="5867401" y="2842023"/>
            <a:ext cx="3001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b="1"/>
              <a:t>Дети, не проживающие на закреплённой территории</a:t>
            </a:r>
          </a:p>
        </p:txBody>
      </p:sp>
    </p:spTree>
    <p:extLst>
      <p:ext uri="{BB962C8B-B14F-4D97-AF65-F5344CB8AC3E}">
        <p14:creationId xmlns:p14="http://schemas.microsoft.com/office/powerpoint/2010/main" val="142761844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</a:t>
            </a: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приёмной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кампании </a:t>
            </a: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2025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(1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7842" y="429390"/>
            <a:ext cx="8624637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Заполнение в личных кабинетах на ЕПГУ черновиков заявлений о приеме в 1 класс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17.03.2025.</a:t>
            </a:r>
            <a:endParaRPr lang="ru-RU" sz="1500" b="1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заявлений в 1 классы на всей территории Самарской области для всех ОО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(09:00 по местному времени).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9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регистрация (в модуле «Е-услуги. Образование») заявлений, подаваемых лично или почтой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9:00.</a:t>
            </a: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регистрации заявлений в 1 классы –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01.04.2025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30.06.2025.</a:t>
            </a:r>
            <a:endParaRPr lang="ru-RU" sz="1500" b="1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02.04.2025;</a:t>
            </a:r>
            <a:r>
              <a:rPr lang="ru-RU" sz="1500" b="1" i="1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заявлений.</a:t>
            </a: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–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01.06.2025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30.06.2025.</a:t>
            </a:r>
            <a:endParaRPr lang="ru-RU" sz="1500" b="1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endParaRPr lang="ru-RU" sz="8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Clr>
                <a:srgbClr val="C00000"/>
              </a:buClr>
              <a:buFont typeface="Wingdings" panose="05000000000000000000" pitchFamily="2" charset="2"/>
              <a:buChar char="ü"/>
              <a:defRPr/>
            </a:pP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заявлениям:</a:t>
            </a:r>
          </a:p>
          <a:p>
            <a:pPr lvl="1" algn="just">
              <a:buClr>
                <a:srgbClr val="C00000"/>
              </a:buClr>
              <a:defRPr/>
            </a:pP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поступившим 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всем </a:t>
            </a:r>
            <a:r>
              <a:rPr lang="ru-RU" sz="1500" u="sng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муниципалитетом </a:t>
            </a:r>
            <a:r>
              <a:rPr lang="ru-RU" sz="15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15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01.07.2025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5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>
              <a:buClr>
                <a:srgbClr val="C00000"/>
              </a:buClr>
              <a:defRPr/>
            </a:pP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поступившим в ОО, </a:t>
            </a:r>
            <a:r>
              <a:rPr lang="ru-RU" sz="1500" u="sng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закрепленные за конкретными адресами</a:t>
            </a:r>
            <a:r>
              <a:rPr lang="ru-RU" sz="15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02.07.2025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03.07.2025 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(до </a:t>
            </a:r>
            <a:r>
              <a:rPr lang="ru-RU" sz="1500" b="1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14:00</a:t>
            </a:r>
            <a:r>
              <a:rPr lang="ru-RU" sz="1500" b="1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004369520"/>
      </p:ext>
    </p:extLst>
  </p:cSld>
  <p:clrMapOvr>
    <a:masterClrMapping/>
  </p:clrMapOvr>
  <p:transition spd="slow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940" y="212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Контрольные точки приемной кампании </a:t>
            </a:r>
            <a:r>
              <a:rPr lang="ru-RU" altLang="ru-RU" sz="20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2025 </a:t>
            </a: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года </a:t>
            </a:r>
            <a:r>
              <a:rPr lang="ru-RU" altLang="ru-RU" sz="2000" b="1" dirty="0">
                <a:solidFill>
                  <a:srgbClr val="FF0000"/>
                </a:solidFill>
                <a:latin typeface="Arial" charset="0"/>
                <a:cs typeface="Arial" charset="0"/>
              </a:rPr>
              <a:t>(2 волна)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8960" y="555526"/>
            <a:ext cx="848062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сведений о количестве свободных мест для приема на официальных сайтах ОО (раздел «Прием в 1 класс») и информационных стендах в ОО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05.07.2025</a:t>
            </a:r>
            <a:r>
              <a:rPr lang="ru-RU" sz="1600" spc="-2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заявлений о приеме на свободные места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9:00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06.07.2025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05.09.2025.</a:t>
            </a: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Опубликование на официальных сайтах ОО (раздел «Прием в 1 класс») и информационных стендах в ОО Реестров зарегистрированных заявлений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07.07.2025;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обновление реестра – в течение суток после регистрации новых заявлений.</a:t>
            </a:r>
          </a:p>
          <a:p>
            <a:pPr algn="just">
              <a:defRPr/>
            </a:pPr>
            <a:endParaRPr lang="ru-RU" sz="1600" i="1" spc="-2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ОО с родителями по сверке данных, указанных в заявлении, с оригиналами подтверждающих документов (по заявлениям, зарегистрированным с 06.07.2024)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06.07.2025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spc="-2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05.09.2025.</a:t>
            </a: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endParaRPr lang="ru-RU" sz="1600" spc="-2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решений по всем зарегистрированным заявлениям </a:t>
            </a:r>
            <a:r>
              <a:rPr lang="ru-RU"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spc="-2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5 рабочих дней после приема заявления о приеме на обучение и представленных документов. </a:t>
            </a:r>
          </a:p>
        </p:txBody>
      </p:sp>
    </p:spTree>
    <p:extLst>
      <p:ext uri="{BB962C8B-B14F-4D97-AF65-F5344CB8AC3E}">
        <p14:creationId xmlns:p14="http://schemas.microsoft.com/office/powerpoint/2010/main" val="2218007594"/>
      </p:ext>
    </p:extLst>
  </p:cSld>
  <p:clrMapOvr>
    <a:masterClrMapping/>
  </p:clrMapOvr>
  <p:transition spd="slow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48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0" y="465535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6" name="Подзаголовок 2"/>
          <p:cNvSpPr txBox="1">
            <a:spLocks/>
          </p:cNvSpPr>
          <p:nvPr/>
        </p:nvSpPr>
        <p:spPr bwMode="auto">
          <a:xfrm>
            <a:off x="720726" y="86917"/>
            <a:ext cx="7883525" cy="488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ru-RU" altLang="ru-RU" sz="2000" b="1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951" y="575072"/>
            <a:ext cx="8785225" cy="448151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333333"/>
                </a:solidFill>
                <a:latin typeface="Arial Black" pitchFamily="34" charset="0"/>
                <a:cs typeface="Times New Roman" panose="02020603050405020304" pitchFamily="18" charset="0"/>
              </a:rPr>
              <a:t>С </a:t>
            </a:r>
            <a:r>
              <a:rPr lang="ru-RU" sz="3200" b="1" dirty="0" smtClean="0">
                <a:solidFill>
                  <a:srgbClr val="333333"/>
                </a:solidFill>
                <a:latin typeface="Arial Black" pitchFamily="34" charset="0"/>
                <a:cs typeface="Times New Roman" panose="02020603050405020304" pitchFamily="18" charset="0"/>
              </a:rPr>
              <a:t>1 </a:t>
            </a:r>
            <a:r>
              <a:rPr lang="ru-RU" sz="3200" b="1" dirty="0">
                <a:solidFill>
                  <a:srgbClr val="333333"/>
                </a:solidFill>
                <a:latin typeface="Arial Black" pitchFamily="34" charset="0"/>
                <a:cs typeface="Times New Roman" panose="02020603050405020304" pitchFamily="18" charset="0"/>
              </a:rPr>
              <a:t>июня по 30 июня </a:t>
            </a: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(по графику)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333333"/>
                </a:solidFill>
                <a:latin typeface="Arial Black" pitchFamily="34" charset="0"/>
                <a:cs typeface="Times New Roman" panose="02020603050405020304" pitchFamily="18" charset="0"/>
              </a:rPr>
              <a:t>заявитель </a:t>
            </a:r>
            <a:r>
              <a:rPr lang="ru-RU" sz="3200" b="1" u="sng" dirty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ЛИЧНО</a:t>
            </a:r>
            <a:r>
              <a:rPr lang="ru-RU" sz="3200" b="1" dirty="0">
                <a:solidFill>
                  <a:srgbClr val="333333"/>
                </a:solidFill>
                <a:latin typeface="Arial Black" pitchFamily="34" charset="0"/>
                <a:cs typeface="Times New Roman" panose="02020603050405020304" pitchFamily="18" charset="0"/>
              </a:rPr>
              <a:t> предоставляет оригиналы документов</a:t>
            </a:r>
            <a:r>
              <a:rPr lang="ru-RU" sz="3200" b="1" dirty="0">
                <a:solidFill>
                  <a:srgbClr val="C00000"/>
                </a:solidFill>
                <a:latin typeface="Arial Black" pitchFamily="34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tx1"/>
                </a:solidFill>
                <a:latin typeface="Arial Black" pitchFamily="34" charset="0"/>
                <a:cs typeface="Times New Roman" panose="02020603050405020304" pitchFamily="18" charset="0"/>
              </a:rPr>
              <a:t>в школу, </a:t>
            </a:r>
            <a:r>
              <a:rPr lang="ru-RU" sz="3200" b="1" dirty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даёт согласие на обработку своих персональных данных и персональных данных своего ребенка, подписывает заявление о приёме в 1 класс.</a:t>
            </a:r>
          </a:p>
          <a:p>
            <a:pPr algn="ctr">
              <a:defRPr/>
            </a:pPr>
            <a:endParaRPr lang="ru-RU" sz="3200" dirty="0">
              <a:latin typeface="Arial Black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0870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48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единительная линия 11"/>
          <p:cNvCxnSpPr/>
          <p:nvPr/>
        </p:nvCxnSpPr>
        <p:spPr>
          <a:xfrm flipV="1">
            <a:off x="0" y="465535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2" name="Подзаголовок 2"/>
          <p:cNvSpPr txBox="1">
            <a:spLocks/>
          </p:cNvSpPr>
          <p:nvPr/>
        </p:nvSpPr>
        <p:spPr bwMode="auto">
          <a:xfrm>
            <a:off x="715964" y="30956"/>
            <a:ext cx="7883525" cy="553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40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В школу предоставляются документы: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65114" y="457200"/>
            <a:ext cx="8785225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ru-RU" sz="2400" b="1" u="sng" dirty="0" smtClean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с 01.06.2025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по </a:t>
            </a:r>
            <a:r>
              <a:rPr lang="ru-RU" sz="2400" b="1" u="sng" dirty="0" smtClean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30.06.2025 (по </a:t>
            </a:r>
            <a:r>
              <a:rPr lang="ru-RU" sz="2400" b="1" u="sng" dirty="0">
                <a:solidFill>
                  <a:srgbClr val="FF0000"/>
                </a:solidFill>
                <a:latin typeface="Arial Black" pitchFamily="34" charset="0"/>
                <a:cs typeface="Times New Roman" panose="02020603050405020304" pitchFamily="18" charset="0"/>
              </a:rPr>
              <a:t>расписанию)</a:t>
            </a:r>
            <a:endParaRPr lang="ru-RU" sz="2400" u="sng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- оригинал и копию </a:t>
            </a: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свидетельства о рождении </a:t>
            </a: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ребенка</a:t>
            </a:r>
            <a:r>
              <a:rPr lang="ru-RU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паспорт </a:t>
            </a:r>
            <a:r>
              <a:rPr lang="ru-RU" altLang="ru-RU" sz="2400" b="1" dirty="0">
                <a:latin typeface="Arial Black" panose="020B0A04020102020204" pitchFamily="34" charset="0"/>
                <a:cs typeface="+mn-cs"/>
              </a:rPr>
              <a:t>(оригинал) для ознакомления</a:t>
            </a:r>
            <a:r>
              <a:rPr lang="ru-RU" altLang="ru-RU" sz="2400" b="1" dirty="0" smtClean="0">
                <a:latin typeface="Arial Black" panose="020B0A04020102020204" pitchFamily="34" charset="0"/>
                <a:cs typeface="+mn-cs"/>
              </a:rPr>
              <a:t>;</a:t>
            </a:r>
            <a:endParaRPr lang="ru-RU" sz="2400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  <a:defRPr/>
            </a:pP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свидетельство о регистрации ребенка по месту жительства </a:t>
            </a: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или </a:t>
            </a:r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 месту пребывания </a:t>
            </a: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на закрепленной территории  (формы № 3, №8</a:t>
            </a:r>
            <a:r>
              <a:rPr lang="ru-RU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);</a:t>
            </a:r>
            <a:endParaRPr lang="ru-RU" sz="24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dirty="0">
                <a:latin typeface="Arial Black" panose="020B0A04020102020204" pitchFamily="34" charset="0"/>
                <a:cs typeface="Times New Roman" panose="02020603050405020304" pitchFamily="18" charset="0"/>
              </a:rPr>
              <a:t>Копии предъявляемых при приёме документов хранятся в школе на время обучения ребенка</a:t>
            </a:r>
            <a:r>
              <a:rPr lang="ru-RU" sz="2400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.</a:t>
            </a:r>
            <a:endParaRPr lang="ru-RU" altLang="ru-RU" sz="2400" b="1" dirty="0">
              <a:latin typeface="Arial" charset="0"/>
              <a:cs typeface="Times New Roman" pitchFamily="16" charset="0"/>
            </a:endParaRPr>
          </a:p>
          <a:p>
            <a:pPr>
              <a:defRPr/>
            </a:pPr>
            <a:r>
              <a:rPr lang="ru-RU" altLang="ru-RU" sz="24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6" charset="0"/>
              </a:rPr>
              <a:t>Медицинскую карту родители предоставляют после зачисления ребенка  в школу </a:t>
            </a:r>
            <a:r>
              <a:rPr lang="ru-RU" altLang="ru-RU" sz="2400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itchFamily="16" charset="0"/>
              </a:rPr>
              <a:t>до 1 сентября.</a:t>
            </a:r>
            <a:endParaRPr lang="ru-RU" sz="2400" u="sng" dirty="0">
              <a:solidFill>
                <a:srgbClr val="FF000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ru-RU" sz="20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519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323850" y="627460"/>
            <a:ext cx="8496300" cy="4104084"/>
          </a:xfrm>
        </p:spPr>
        <p:txBody>
          <a:bodyPr/>
          <a:lstStyle/>
          <a:p>
            <a:pPr marL="0" indent="0">
              <a:buFont typeface="Arial" pitchFamily="34" charset="0"/>
              <a:buNone/>
              <a:defRPr/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  Родитель (законные представители) ребёнка представляет </a:t>
            </a:r>
            <a:r>
              <a:rPr lang="ru-RU" sz="24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ДОПОЛНИТЕЛЬНО</a:t>
            </a: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endParaRPr lang="ru-RU" sz="2400" dirty="0" smtClean="0">
              <a:latin typeface="Arial Black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копию и оригинал свидетельства о рождении полнородных и </a:t>
            </a:r>
            <a:r>
              <a:rPr lang="ru-RU" sz="2400" dirty="0" err="1" smtClean="0">
                <a:latin typeface="Arial Black" pitchFamily="34" charset="0"/>
                <a:cs typeface="Times New Roman" pitchFamily="18" charset="0"/>
              </a:rPr>
              <a:t>неполнородных</a:t>
            </a: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 брата и (или) сестры;</a:t>
            </a:r>
          </a:p>
          <a:p>
            <a:pPr>
              <a:defRPr/>
            </a:pPr>
            <a:endParaRPr lang="ru-RU" sz="2400" dirty="0" smtClean="0">
              <a:latin typeface="Arial Black" pitchFamily="34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копии документов, подтверждающих право внеочередного, первоочередного приёма на обучение.</a:t>
            </a:r>
          </a:p>
          <a:p>
            <a:pPr>
              <a:defRPr/>
            </a:pPr>
            <a:endParaRPr lang="ru-RU" sz="2400" dirty="0" smtClean="0"/>
          </a:p>
        </p:txBody>
      </p:sp>
      <p:pic>
        <p:nvPicPr>
          <p:cNvPr id="18435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485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Прямоугольник 6"/>
          <p:cNvSpPr>
            <a:spLocks noChangeArrowheads="1"/>
          </p:cNvSpPr>
          <p:nvPr/>
        </p:nvSpPr>
        <p:spPr bwMode="auto">
          <a:xfrm>
            <a:off x="358775" y="51197"/>
            <a:ext cx="84264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00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 В школу предоставляются  документы </a:t>
            </a:r>
            <a:r>
              <a:rPr lang="ru-RU" altLang="ru-RU" sz="200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для льготников:</a:t>
            </a:r>
          </a:p>
        </p:txBody>
      </p:sp>
    </p:spTree>
    <p:extLst>
      <p:ext uri="{BB962C8B-B14F-4D97-AF65-F5344CB8AC3E}">
        <p14:creationId xmlns:p14="http://schemas.microsoft.com/office/powerpoint/2010/main" val="520908511"/>
      </p:ext>
    </p:extLst>
  </p:cSld>
  <p:clrMapOvr>
    <a:masterClrMapping/>
  </p:clrMapOvr>
  <p:transition spd="slow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Заголовок 1"/>
          <p:cNvSpPr>
            <a:spLocks noGrp="1"/>
          </p:cNvSpPr>
          <p:nvPr>
            <p:ph type="title"/>
          </p:nvPr>
        </p:nvSpPr>
        <p:spPr>
          <a:xfrm>
            <a:off x="179388" y="1010841"/>
            <a:ext cx="8229600" cy="151209"/>
          </a:xfrm>
        </p:spPr>
        <p:txBody>
          <a:bodyPr/>
          <a:lstStyle/>
          <a:p>
            <a:r>
              <a:rPr lang="ru-RU" sz="2000" smtClean="0">
                <a:latin typeface="Arial Black" pitchFamily="34" charset="0"/>
              </a:rPr>
              <a:t>                                           </a:t>
            </a:r>
            <a:r>
              <a:rPr lang="ru-RU" sz="2000" smtClean="0">
                <a:solidFill>
                  <a:schemeClr val="bg1"/>
                </a:solidFill>
                <a:latin typeface="Arial Black" pitchFamily="34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2532" name="Объект 2"/>
          <p:cNvSpPr>
            <a:spLocks noGrp="1"/>
          </p:cNvSpPr>
          <p:nvPr>
            <p:ph idx="1"/>
          </p:nvPr>
        </p:nvSpPr>
        <p:spPr>
          <a:xfrm>
            <a:off x="457200" y="555526"/>
            <a:ext cx="8229600" cy="3816424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ru-RU" sz="4000" b="1" dirty="0" smtClean="0"/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 err="1" smtClean="0">
                <a:latin typeface="Arial Black" pitchFamily="34" charset="0"/>
              </a:rPr>
              <a:t>Корнишина</a:t>
            </a:r>
            <a:r>
              <a:rPr lang="ru-RU" sz="4000" b="1" dirty="0" smtClean="0">
                <a:latin typeface="Arial Black" pitchFamily="34" charset="0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 smtClean="0">
                <a:latin typeface="Arial Black" pitchFamily="34" charset="0"/>
              </a:rPr>
              <a:t>Ирина Юрьевна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 smtClean="0">
                <a:latin typeface="Arial Black" pitchFamily="34" charset="0"/>
              </a:rPr>
              <a:t>(пн.-</a:t>
            </a:r>
            <a:r>
              <a:rPr lang="ru-RU" sz="4000" b="1" dirty="0" err="1" smtClean="0">
                <a:latin typeface="Arial Black" pitchFamily="34" charset="0"/>
              </a:rPr>
              <a:t>пт</a:t>
            </a:r>
            <a:r>
              <a:rPr lang="ru-RU" sz="4000" b="1" dirty="0" smtClean="0">
                <a:latin typeface="Arial Black" pitchFamily="34" charset="0"/>
              </a:rPr>
              <a:t>) с 10.00-16.00</a:t>
            </a:r>
          </a:p>
          <a:p>
            <a:pPr marL="0" indent="0" algn="ctr">
              <a:buFont typeface="Arial" pitchFamily="34" charset="0"/>
              <a:buNone/>
            </a:pPr>
            <a:r>
              <a:rPr lang="ru-RU" sz="4000" b="1" dirty="0" smtClean="0">
                <a:latin typeface="Arial Black" pitchFamily="34" charset="0"/>
              </a:rPr>
              <a:t>952 64 22</a:t>
            </a:r>
          </a:p>
        </p:txBody>
      </p:sp>
      <p:sp>
        <p:nvSpPr>
          <p:cNvPr id="22533" name="Прямоугольник 6"/>
          <p:cNvSpPr>
            <a:spLocks noChangeArrowheads="1"/>
          </p:cNvSpPr>
          <p:nvPr/>
        </p:nvSpPr>
        <p:spPr bwMode="auto">
          <a:xfrm>
            <a:off x="1281226" y="70248"/>
            <a:ext cx="61815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000" dirty="0">
                <a:solidFill>
                  <a:schemeClr val="bg1"/>
                </a:solidFill>
                <a:latin typeface="Arial Black" pitchFamily="34" charset="0"/>
                <a:cs typeface="Times New Roman" pitchFamily="18" charset="0"/>
              </a:rPr>
              <a:t>Консультации по приёму в первый класс</a:t>
            </a:r>
          </a:p>
        </p:txBody>
      </p:sp>
    </p:spTree>
    <p:extLst>
      <p:ext uri="{BB962C8B-B14F-4D97-AF65-F5344CB8AC3E}">
        <p14:creationId xmlns:p14="http://schemas.microsoft.com/office/powerpoint/2010/main" val="2576051684"/>
      </p:ext>
    </p:extLst>
  </p:cSld>
  <p:clrMapOvr>
    <a:masterClrMapping/>
  </p:clrMapOvr>
  <p:transition spd="slow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647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25"/>
          <p:cNvSpPr txBox="1">
            <a:spLocks noChangeArrowheads="1"/>
          </p:cNvSpPr>
          <p:nvPr/>
        </p:nvSpPr>
        <p:spPr bwMode="auto">
          <a:xfrm>
            <a:off x="6156326" y="4462463"/>
            <a:ext cx="1008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latin typeface="Arial" charset="0"/>
            </a:endParaRPr>
          </a:p>
        </p:txBody>
      </p:sp>
      <p:sp>
        <p:nvSpPr>
          <p:cNvPr id="3077" name="Прямоугольник 2"/>
          <p:cNvSpPr>
            <a:spLocks noChangeArrowheads="1"/>
          </p:cNvSpPr>
          <p:nvPr/>
        </p:nvSpPr>
        <p:spPr bwMode="auto">
          <a:xfrm>
            <a:off x="-19050" y="628651"/>
            <a:ext cx="9144000" cy="403187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Минпросвещения России от 02.09.2020 № 458 (в редакции от 30.08.2023)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приема на обучение по образовательным программам начального общего, основного общего и среднего общего образования»</a:t>
            </a:r>
          </a:p>
          <a:p>
            <a:pPr algn="ctr" eaLnBrk="1" hangingPunct="1">
              <a:spcBef>
                <a:spcPct val="0"/>
              </a:spcBef>
              <a:buNone/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 algn="ctr" eaLnBrk="1" hangingPunct="1"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образования и науки Самарской области от 27 марта 2024 г.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210-од</a:t>
            </a:r>
            <a:b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утверждении административного регламента предоставления министерством образования и науки Самарской области государственной услуги "Прием заявлений о зачислении в государственные и муниципальные образовательные организации Самарской области, реализующие программы общего образования"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в конкретную организацию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осуществляющую образовательную деятельность по образовательным программам начального общего, основного общего и среднего общего образования (в части, не урегулированной законодательством об образовании</a:t>
            </a: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530224" y="-17167"/>
            <a:ext cx="8506271" cy="719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Нормативная правовая база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99532"/>
      </p:ext>
    </p:extLst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приёма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 класс в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483518"/>
            <a:ext cx="8856984" cy="4536504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Федеральный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28.12.2024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544-ФЗ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статьи 67 и 78 Федерального закона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 (вступает в силу с 01.04.2025)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ностранные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принимаются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обучение: </a:t>
            </a: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предъявления документа, подтверждающего законность их нахождения на территории Российской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условии успешного прохождения на бесплатной основе в государственной или муниципальной общеобразовательной организации тестирования на знание русского языка, достаточное для освоения указанных образовательных программ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(лица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прошедшие тестирование на знание русского языка, достаточное для освоения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допускаются до освоения указанных образовательных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невыполнении указанных условий иностранным гражданам отказывается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приём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обучение.</a:t>
            </a:r>
          </a:p>
          <a:p>
            <a:pPr marL="0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лиц первоочередной, внеочередной или преимущественной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льготы для зачисления в 1 класс будет доступен новый функционал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отложенной (автоматической)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черновика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момент открытия записи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школу. 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 будет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доступен только во время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черновика (с момента открытия формы и до старта записи в школу).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00049"/>
      </p:ext>
    </p:extLst>
  </p:cSld>
  <p:clrMapOvr>
    <a:masterClrMapping/>
  </p:clrMapOvr>
  <p:transition spd="slow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Объект 2"/>
          <p:cNvSpPr>
            <a:spLocks noGrp="1"/>
          </p:cNvSpPr>
          <p:nvPr>
            <p:ph idx="1"/>
          </p:nvPr>
        </p:nvSpPr>
        <p:spPr>
          <a:xfrm>
            <a:off x="457200" y="951310"/>
            <a:ext cx="8229600" cy="3894534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ru-RU" altLang="ru-RU" b="1" dirty="0" smtClean="0">
                <a:latin typeface="Arial" charset="0"/>
                <a:cs typeface="Arial" charset="0"/>
              </a:rPr>
              <a:t>   </a:t>
            </a:r>
            <a:r>
              <a:rPr lang="ru-RU" altLang="ru-RU" sz="2400" b="1" dirty="0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Ст. 64 Семейного Кодекса РФ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b="1" dirty="0" smtClean="0">
                <a:latin typeface="Arial" charset="0"/>
                <a:cs typeface="Arial" charset="0"/>
              </a:rPr>
              <a:t>   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Родители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 являются </a:t>
            </a:r>
            <a:r>
              <a:rPr lang="ru-RU" altLang="ru-RU" sz="24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законными представителями </a:t>
            </a:r>
            <a:r>
              <a:rPr lang="ru-RU" altLang="ru-RU" sz="2400" b="1" dirty="0" smtClean="0">
                <a:latin typeface="Arial" charset="0"/>
                <a:cs typeface="Arial" charset="0"/>
              </a:rPr>
              <a:t>своих детей и выступают в защиту их прав и интересов в отношении с любыми физическими и юридическими лицами. 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b="1" dirty="0" smtClean="0">
                <a:latin typeface="Arial" charset="0"/>
                <a:cs typeface="Arial" charset="0"/>
              </a:rPr>
              <a:t>    Если отсутствуют родители, такими правами наделяются иные лица - опекуны (попечители), усыновители, приёмные родители.</a:t>
            </a:r>
          </a:p>
          <a:p>
            <a:pPr marL="0" indent="0">
              <a:buFont typeface="Arial" charset="0"/>
              <a:buNone/>
              <a:defRPr/>
            </a:pPr>
            <a:r>
              <a:rPr lang="ru-RU" altLang="ru-RU" sz="2400" b="1" dirty="0" smtClean="0">
                <a:latin typeface="Arial" charset="0"/>
                <a:cs typeface="Arial" charset="0"/>
              </a:rPr>
              <a:t>    </a:t>
            </a:r>
          </a:p>
        </p:txBody>
      </p:sp>
      <p:sp>
        <p:nvSpPr>
          <p:cNvPr id="1434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141685"/>
            <a:ext cx="8229600" cy="485775"/>
          </a:xfrm>
        </p:spPr>
        <p:txBody>
          <a:bodyPr tIns="28737"/>
          <a:lstStyle/>
          <a:p>
            <a:pPr eaLnBrk="1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altLang="ru-RU" sz="2400" smtClean="0">
                <a:solidFill>
                  <a:schemeClr val="bg1"/>
                </a:solidFill>
                <a:latin typeface="Arial Black" pitchFamily="34" charset="0"/>
              </a:rPr>
              <a:t>Законные представители ребёнка:</a:t>
            </a:r>
          </a:p>
        </p:txBody>
      </p:sp>
    </p:spTree>
    <p:extLst>
      <p:ext uri="{BB962C8B-B14F-4D97-AF65-F5344CB8AC3E}">
        <p14:creationId xmlns:p14="http://schemas.microsoft.com/office/powerpoint/2010/main" val="2774543409"/>
      </p:ext>
    </p:extLst>
  </p:cSld>
  <p:clrMapOvr>
    <a:masterClrMapping/>
  </p:clrMapOvr>
  <p:transition spd="slow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1"/>
          <p:cNvSpPr>
            <a:spLocks noGrp="1" noChangeArrowheads="1"/>
          </p:cNvSpPr>
          <p:nvPr>
            <p:ph type="title"/>
          </p:nvPr>
        </p:nvSpPr>
        <p:spPr>
          <a:xfrm>
            <a:off x="354012" y="70683"/>
            <a:ext cx="8435975" cy="701279"/>
          </a:xfrm>
        </p:spPr>
        <p:txBody>
          <a:bodyPr tIns="28737"/>
          <a:lstStyle/>
          <a:p>
            <a:pPr eaLnBrk="1">
              <a:tabLst>
                <a:tab pos="0" algn="l"/>
                <a:tab pos="404813" algn="l"/>
                <a:tab pos="812800" algn="l"/>
                <a:tab pos="1220788" algn="l"/>
                <a:tab pos="1627188" algn="l"/>
                <a:tab pos="2035175" algn="l"/>
                <a:tab pos="2443163" algn="l"/>
                <a:tab pos="2851150" algn="l"/>
                <a:tab pos="3257550" algn="l"/>
                <a:tab pos="3665538" algn="l"/>
                <a:tab pos="4073525" algn="l"/>
                <a:tab pos="4479925" algn="l"/>
                <a:tab pos="4887913" algn="l"/>
                <a:tab pos="5295900" algn="l"/>
                <a:tab pos="5703888" algn="l"/>
                <a:tab pos="6110288" algn="l"/>
                <a:tab pos="6518275" algn="l"/>
                <a:tab pos="6926263" algn="l"/>
                <a:tab pos="7332663" algn="l"/>
                <a:tab pos="7740650" algn="l"/>
                <a:tab pos="8148638" algn="l"/>
              </a:tabLst>
            </a:pPr>
            <a: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Квота приёма в 1-й класс </a:t>
            </a:r>
            <a:b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МБОУ Школа №10 «Успех» </a:t>
            </a: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789385"/>
            <a:ext cx="8229600" cy="3995738"/>
          </a:xfrm>
        </p:spPr>
        <p:txBody>
          <a:bodyPr tIns="0"/>
          <a:lstStyle/>
          <a:p>
            <a:pPr marL="390525" indent="-292100" algn="ctr" eaLnBrk="1">
              <a:spcBef>
                <a:spcPct val="0"/>
              </a:spcBef>
              <a:buSzPct val="45000"/>
              <a:buFont typeface="Arial" pitchFamily="34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</a:pPr>
            <a:r>
              <a:rPr lang="ru-RU" altLang="ru-RU" sz="4000" b="1" u="sng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Квота </a:t>
            </a:r>
          </a:p>
          <a:p>
            <a:pPr marL="390525" indent="-292100" algn="ctr" eaLnBrk="1">
              <a:spcBef>
                <a:spcPct val="0"/>
              </a:spcBef>
              <a:buSzPct val="45000"/>
              <a:buFont typeface="Arial" pitchFamily="34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</a:pPr>
            <a:r>
              <a:rPr lang="ru-RU" altLang="ru-RU" sz="4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приёма детей в 1 класс</a:t>
            </a:r>
          </a:p>
          <a:p>
            <a:pPr marL="390525" indent="-292100" algn="ctr" eaLnBrk="1">
              <a:spcBef>
                <a:spcPct val="0"/>
              </a:spcBef>
              <a:buSzPct val="45000"/>
              <a:buFont typeface="Arial" pitchFamily="34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</a:pPr>
            <a:r>
              <a:rPr lang="ru-RU" altLang="ru-RU" sz="4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МБОУ «Школа № 10 «Успех» </a:t>
            </a:r>
          </a:p>
          <a:p>
            <a:pPr marL="390525" indent="-292100" algn="ctr" eaLnBrk="1">
              <a:spcBef>
                <a:spcPct val="0"/>
              </a:spcBef>
              <a:buSzPct val="45000"/>
              <a:buFont typeface="Arial" pitchFamily="34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</a:pPr>
            <a:r>
              <a:rPr lang="ru-RU" altLang="ru-RU" sz="4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г. о. Самара</a:t>
            </a:r>
          </a:p>
          <a:p>
            <a:pPr marL="390525" indent="-292100" algn="ctr" eaLnBrk="1">
              <a:spcBef>
                <a:spcPct val="0"/>
              </a:spcBef>
              <a:buSzPct val="45000"/>
              <a:buFont typeface="Arial" pitchFamily="34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</a:pPr>
            <a:r>
              <a:rPr lang="ru-RU" altLang="ru-RU" sz="4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на 2025 – 2026 уч. год  -  </a:t>
            </a:r>
          </a:p>
          <a:p>
            <a:pPr marL="390525" indent="-292100" algn="ctr" eaLnBrk="1">
              <a:spcBef>
                <a:spcPct val="0"/>
              </a:spcBef>
              <a:buSzPct val="45000"/>
              <a:buFont typeface="Arial" pitchFamily="34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</a:pPr>
            <a:r>
              <a:rPr lang="ru-RU" alt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100 человек  (4 класса) </a:t>
            </a:r>
          </a:p>
          <a:p>
            <a:pPr marL="390525" indent="-292100" algn="ctr" eaLnBrk="1">
              <a:spcBef>
                <a:spcPct val="0"/>
              </a:spcBef>
              <a:buSzPct val="45000"/>
              <a:buFont typeface="Arial" pitchFamily="34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</a:pPr>
            <a:r>
              <a:rPr lang="ru-RU" alt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5512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1"/>
            <a:ext cx="9144000" cy="809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одзаголовок 2"/>
          <p:cNvSpPr txBox="1">
            <a:spLocks/>
          </p:cNvSpPr>
          <p:nvPr/>
        </p:nvSpPr>
        <p:spPr bwMode="auto">
          <a:xfrm>
            <a:off x="468313" y="78581"/>
            <a:ext cx="8388350" cy="710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400" dirty="0">
                <a:solidFill>
                  <a:schemeClr val="bg1"/>
                </a:solidFill>
                <a:latin typeface="Arial Black" pitchFamily="34" charset="0"/>
              </a:rPr>
              <a:t>Закреплённые территориальные участки за МБОУ </a:t>
            </a:r>
            <a:r>
              <a:rPr lang="ru-RU" altLang="ru-RU" sz="2400" dirty="0" smtClean="0">
                <a:solidFill>
                  <a:schemeClr val="bg1"/>
                </a:solidFill>
                <a:latin typeface="Arial Black" pitchFamily="34" charset="0"/>
              </a:rPr>
              <a:t>«Школа </a:t>
            </a:r>
            <a:r>
              <a:rPr lang="ru-RU" altLang="ru-RU" sz="2400" dirty="0">
                <a:solidFill>
                  <a:schemeClr val="bg1"/>
                </a:solidFill>
                <a:latin typeface="Arial Black" pitchFamily="34" charset="0"/>
              </a:rPr>
              <a:t>№ 10 "Успех"</a:t>
            </a:r>
            <a:br>
              <a:rPr lang="ru-RU" altLang="ru-RU" sz="2400" dirty="0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altLang="ru-RU" sz="2800" dirty="0">
                <a:latin typeface="Arial Black" pitchFamily="34" charset="0"/>
              </a:rPr>
              <a:t> </a:t>
            </a:r>
            <a:endParaRPr lang="ru-RU" altLang="ru-RU" sz="28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389" y="1006079"/>
            <a:ext cx="8785225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90525" indent="-292100">
              <a:spcBef>
                <a:spcPts val="0"/>
              </a:spcBef>
              <a:buSzPct val="45000"/>
              <a:buFont typeface="StarSymbol" charset="0"/>
              <a:buChar char="●"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  <a:defRPr/>
            </a:pPr>
            <a:r>
              <a:rPr lang="ru-RU" sz="2800" b="1" dirty="0">
                <a:solidFill>
                  <a:srgbClr val="000000"/>
                </a:solidFill>
                <a:latin typeface="Arial Black" panose="020B0A04020102020204" pitchFamily="34" charset="0"/>
                <a:cs typeface="+mn-cs"/>
              </a:rPr>
              <a:t>ул. Зои Космодемьянской, </a:t>
            </a:r>
          </a:p>
          <a:p>
            <a:pPr marL="98425">
              <a:spcBef>
                <a:spcPts val="0"/>
              </a:spcBef>
              <a:buSzPct val="45000"/>
              <a:buFont typeface="Arial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  <a:defRPr/>
            </a:pPr>
            <a:r>
              <a:rPr lang="ru-RU" sz="2800" b="1" dirty="0">
                <a:solidFill>
                  <a:srgbClr val="000000"/>
                </a:solidFill>
                <a:latin typeface="Arial Black" panose="020B0A04020102020204" pitchFamily="34" charset="0"/>
                <a:cs typeface="+mn-cs"/>
              </a:rPr>
              <a:t>   д.	13, 17, 21</a:t>
            </a:r>
          </a:p>
          <a:p>
            <a:pPr marL="390525" indent="-292100">
              <a:spcBef>
                <a:spcPts val="0"/>
              </a:spcBef>
              <a:buSzPct val="45000"/>
              <a:buFont typeface="StarSymbol" charset="0"/>
              <a:buChar char="●"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ул. Московское шоссе, </a:t>
            </a:r>
          </a:p>
          <a:p>
            <a:pPr marL="98425">
              <a:spcBef>
                <a:spcPts val="0"/>
              </a:spcBef>
              <a:buSzPct val="45000"/>
              <a:buFont typeface="Arial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   д.	318, 320, 322</a:t>
            </a:r>
          </a:p>
          <a:p>
            <a:pPr marL="390525" indent="-292100">
              <a:spcBef>
                <a:spcPts val="0"/>
              </a:spcBef>
              <a:buSzPct val="45000"/>
              <a:buFont typeface="StarSymbol" charset="0"/>
              <a:buChar char="●"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  <a:defRPr/>
            </a:pPr>
            <a:r>
              <a:rPr lang="ru-RU" sz="2800" b="1" dirty="0">
                <a:solidFill>
                  <a:srgbClr val="000000"/>
                </a:solidFill>
                <a:latin typeface="Arial Black" panose="020B0A04020102020204" pitchFamily="34" charset="0"/>
                <a:cs typeface="+mn-cs"/>
              </a:rPr>
              <a:t>ул. Силина, д.	 Все дома</a:t>
            </a:r>
          </a:p>
          <a:p>
            <a:pPr marL="390525" indent="-292100">
              <a:spcBef>
                <a:spcPts val="0"/>
              </a:spcBef>
              <a:buSzPct val="45000"/>
              <a:buFont typeface="StarSymbol" charset="0"/>
              <a:buChar char="●"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ул. Ташкентская, </a:t>
            </a:r>
          </a:p>
          <a:p>
            <a:pPr marL="98425">
              <a:spcBef>
                <a:spcPts val="0"/>
              </a:spcBef>
              <a:buSzPct val="45000"/>
              <a:buFont typeface="Arial" charset="0"/>
              <a:buNone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  <a:defRPr/>
            </a:pPr>
            <a:r>
              <a:rPr lang="ru-RU" sz="2800" b="1" dirty="0">
                <a:solidFill>
                  <a:srgbClr val="002060"/>
                </a:solidFill>
                <a:latin typeface="Arial Black" panose="020B0A04020102020204" pitchFamily="34" charset="0"/>
                <a:cs typeface="+mn-cs"/>
              </a:rPr>
              <a:t>   д.	204-218 (чётные)</a:t>
            </a:r>
          </a:p>
          <a:p>
            <a:pPr marL="390525" indent="-292100">
              <a:spcBef>
                <a:spcPts val="0"/>
              </a:spcBef>
              <a:buSzPct val="45000"/>
              <a:buFont typeface="StarSymbol" charset="0"/>
              <a:buChar char="●"/>
              <a:tabLst>
                <a:tab pos="390525" algn="l"/>
                <a:tab pos="485775" algn="l"/>
                <a:tab pos="893763" algn="l"/>
                <a:tab pos="1301750" algn="l"/>
                <a:tab pos="1708150" algn="l"/>
                <a:tab pos="2116138" algn="l"/>
                <a:tab pos="2524125" algn="l"/>
                <a:tab pos="2930525" algn="l"/>
                <a:tab pos="3338513" algn="l"/>
                <a:tab pos="3746500" algn="l"/>
                <a:tab pos="4152900" algn="l"/>
                <a:tab pos="4560888" algn="l"/>
                <a:tab pos="4968875" algn="l"/>
                <a:tab pos="5376863" algn="l"/>
                <a:tab pos="5783263" algn="l"/>
                <a:tab pos="6191250" algn="l"/>
                <a:tab pos="6599238" algn="l"/>
                <a:tab pos="7005638" algn="l"/>
                <a:tab pos="7413625" algn="l"/>
                <a:tab pos="7821613" algn="l"/>
                <a:tab pos="8229600" algn="l"/>
              </a:tabLst>
              <a:defRPr/>
            </a:pPr>
            <a:r>
              <a:rPr lang="ru-RU" sz="2800" b="1" dirty="0">
                <a:solidFill>
                  <a:srgbClr val="000000"/>
                </a:solidFill>
                <a:latin typeface="Arial Black" panose="020B0A04020102020204" pitchFamily="34" charset="0"/>
                <a:cs typeface="+mn-cs"/>
              </a:rPr>
              <a:t>ул. Тополей, д. 1-13 (нечётные)</a:t>
            </a:r>
          </a:p>
        </p:txBody>
      </p:sp>
    </p:spTree>
    <p:extLst>
      <p:ext uri="{BB962C8B-B14F-4D97-AF65-F5344CB8AC3E}">
        <p14:creationId xmlns:p14="http://schemas.microsoft.com/office/powerpoint/2010/main" val="22566629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" y="-3373"/>
            <a:ext cx="90364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одзаголовок 2"/>
          <p:cNvSpPr txBox="1">
            <a:spLocks/>
          </p:cNvSpPr>
          <p:nvPr/>
        </p:nvSpPr>
        <p:spPr bwMode="auto">
          <a:xfrm>
            <a:off x="190501" y="87015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400" b="1" dirty="0">
                <a:solidFill>
                  <a:schemeClr val="bg1"/>
                </a:solidFill>
              </a:rPr>
              <a:t>Приём на обучение в 1 классы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627534"/>
            <a:ext cx="8856663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Статья 67. Организация приёма на обучение по основным общеобразовательным программам.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dirty="0">
                <a:latin typeface="Arial Black" panose="020B0A04020102020204" pitchFamily="34" charset="0"/>
                <a:cs typeface="Times New Roman" panose="02020603050405020304" pitchFamily="18" charset="0"/>
              </a:rPr>
              <a:t>…Получение начального общего образования в образовательных организациях начинается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 достижении детьми возраста шести лет и шести месяцев</a:t>
            </a:r>
            <a:r>
              <a:rPr lang="ru-RU" sz="2000" dirty="0">
                <a:latin typeface="Arial Black" panose="020B0A04020102020204" pitchFamily="34" charset="0"/>
                <a:cs typeface="Times New Roman" panose="02020603050405020304" pitchFamily="18" charset="0"/>
              </a:rPr>
              <a:t> при отсутствии противопоказаний по состоянию здоровья,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но не позже достижения ими возраста восьми лет</a:t>
            </a:r>
            <a:r>
              <a:rPr lang="ru-RU" sz="2000" dirty="0">
                <a:latin typeface="Arial Black" panose="020B0A0402010202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buFontTx/>
              <a:buAutoNum type="arabicPeriod"/>
              <a:defRPr/>
            </a:pPr>
            <a:r>
              <a:rPr lang="ru-RU" sz="2000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По заявлению </a:t>
            </a:r>
            <a:r>
              <a:rPr lang="ru-RU" sz="2000" dirty="0">
                <a:latin typeface="Arial Black" panose="020B0A04020102020204" pitchFamily="34" charset="0"/>
                <a:cs typeface="Times New Roman" panose="02020603050405020304" pitchFamily="18" charset="0"/>
              </a:rPr>
              <a:t>родителей (законных представителей) детей </a:t>
            </a:r>
            <a:r>
              <a:rPr lang="ru-RU" sz="2000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учредитель</a:t>
            </a:r>
            <a:r>
              <a:rPr lang="ru-RU" sz="2000" dirty="0">
                <a:latin typeface="Arial Black" panose="020B0A04020102020204" pitchFamily="34" charset="0"/>
                <a:cs typeface="Times New Roman" panose="02020603050405020304" pitchFamily="18" charset="0"/>
              </a:rPr>
              <a:t> образовательной организации </a:t>
            </a:r>
            <a:r>
              <a:rPr lang="ru-RU" sz="2000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вправе разрешить приём </a:t>
            </a:r>
            <a:r>
              <a:rPr lang="ru-RU" sz="2000" dirty="0">
                <a:latin typeface="Arial Black" panose="020B0A04020102020204" pitchFamily="34" charset="0"/>
                <a:cs typeface="Times New Roman" panose="02020603050405020304" pitchFamily="18" charset="0"/>
              </a:rPr>
              <a:t>детей в образовательную организацию на обучение по образовательным программам начального общего образования </a:t>
            </a:r>
            <a:r>
              <a:rPr lang="ru-RU" sz="2000" b="1" u="sng" dirty="0">
                <a:solidFill>
                  <a:srgbClr val="FF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в более раннем или более позднем возрасте.</a:t>
            </a:r>
          </a:p>
          <a:p>
            <a:pPr algn="just">
              <a:defRPr/>
            </a:pPr>
            <a:endParaRPr lang="ru-RU" sz="2000" dirty="0">
              <a:latin typeface="Arial Black" panose="020B0A04020102020204" pitchFamily="34" charset="0"/>
              <a:cs typeface="Times New Roman" panose="02020603050405020304" pitchFamily="18" charset="0"/>
            </a:endParaRPr>
          </a:p>
          <a:p>
            <a:pPr indent="360000"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404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5" descr="Подложка для презентации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36438"/>
            <a:ext cx="8229600" cy="349548"/>
          </a:xfrm>
        </p:spPr>
        <p:txBody>
          <a:bodyPr/>
          <a:lstStyle/>
          <a:p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приёма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1 класс в </a:t>
            </a:r>
            <a:r>
              <a:rPr lang="ru-RU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2025 </a:t>
            </a: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году</a:t>
            </a: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588181"/>
            <a:ext cx="5328592" cy="3744416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заявителей, подающих через ЕПГУ заявления о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приёме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сестры или братья которых обучаются в той же школе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подачи заявления на ЕПГУ необходимо: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 преимущественное право для зачисления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выбрать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школу;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ввести данные о брате или сестре, учащихся в выбранной школе: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имя, отчество (при наличии) и дата рождения брата или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сестры.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90D58-CE60-446D-AA5F-D73EC64356CC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EE767245-D1D9-4A35-BCD2-E8ACEDB482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83518"/>
            <a:ext cx="3125355" cy="442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53551"/>
      </p:ext>
    </p:extLst>
  </p:cSld>
  <p:clrMapOvr>
    <a:masterClrMapping/>
  </p:clrMapOvr>
  <p:transition spd="slow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5" descr="Подложка для презентации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240"/>
            <a:ext cx="9144000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Подзаголовок 2"/>
          <p:cNvSpPr txBox="1">
            <a:spLocks/>
          </p:cNvSpPr>
          <p:nvPr/>
        </p:nvSpPr>
        <p:spPr bwMode="auto">
          <a:xfrm>
            <a:off x="190501" y="34102"/>
            <a:ext cx="8856663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Bef>
                <a:spcPts val="0"/>
              </a:spcBef>
              <a:buNone/>
            </a:pPr>
            <a:r>
              <a:rPr lang="ru-RU" altLang="ru-RU" sz="2000" b="1" dirty="0">
                <a:solidFill>
                  <a:schemeClr val="bg1"/>
                </a:solidFill>
                <a:latin typeface="Arial" charset="0"/>
                <a:cs typeface="Arial" charset="0"/>
              </a:rPr>
              <a:t>Способы подачи заявлений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90501" y="417483"/>
            <a:ext cx="885666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электронной форме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(электронное обращение) посредством федеральной государственной информационной системы «Единый портал государственных и муниципальных услуг (функций)» (далее - ЕПГУ). С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марта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предзаполнение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заявлений гражданами на ЕПГУ.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Лично в образовательную организацию, реализующую основные общеобразовательные программы (далее – ОО) на бумажном носителе.</a:t>
            </a:r>
          </a:p>
          <a:p>
            <a:pPr algn="just">
              <a:defRPr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Через операторов почтовой связи общего пользования заказным письмом в ОО с уведомлением о вручении.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3579862"/>
            <a:ext cx="2488307" cy="144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65546"/>
      </p:ext>
    </p:extLst>
  </p:cSld>
  <p:clrMapOvr>
    <a:masterClrMapping/>
  </p:clrMapOvr>
  <p:transition spd="slow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34673</TotalTime>
  <Words>1230</Words>
  <Application>Microsoft Office PowerPoint</Application>
  <PresentationFormat>Экран (16:9)</PresentationFormat>
  <Paragraphs>144</Paragraphs>
  <Slides>16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Особенности приёма в 1 класс в 2025 году</vt:lpstr>
      <vt:lpstr>Законные представители ребёнка:</vt:lpstr>
      <vt:lpstr>Квота приёма в 1-й класс  в МБОУ Школа №10 «Успех» </vt:lpstr>
      <vt:lpstr>Презентация PowerPoint</vt:lpstr>
      <vt:lpstr>Презентация PowerPoint</vt:lpstr>
      <vt:lpstr>Особенности приёма в 1 класс в 2025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Alekseenko</dc:creator>
  <cp:lastModifiedBy>Инна Юрьевна</cp:lastModifiedBy>
  <cp:revision>1437</cp:revision>
  <cp:lastPrinted>2024-02-14T08:05:05Z</cp:lastPrinted>
  <dcterms:created xsi:type="dcterms:W3CDTF">2011-08-02T12:15:49Z</dcterms:created>
  <dcterms:modified xsi:type="dcterms:W3CDTF">2025-02-24T08:10:43Z</dcterms:modified>
</cp:coreProperties>
</file>