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68" r:id="rId2"/>
    <p:sldId id="507" r:id="rId3"/>
    <p:sldId id="567" r:id="rId4"/>
    <p:sldId id="574" r:id="rId5"/>
    <p:sldId id="569" r:id="rId6"/>
    <p:sldId id="570" r:id="rId7"/>
    <p:sldId id="575" r:id="rId8"/>
    <p:sldId id="563" r:id="rId9"/>
    <p:sldId id="551" r:id="rId10"/>
    <p:sldId id="572" r:id="rId11"/>
    <p:sldId id="555" r:id="rId12"/>
    <p:sldId id="564" r:id="rId13"/>
    <p:sldId id="573" r:id="rId14"/>
    <p:sldId id="577" r:id="rId15"/>
    <p:sldId id="578" r:id="rId16"/>
    <p:sldId id="571" r:id="rId17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3333"/>
    <a:srgbClr val="5490B8"/>
    <a:srgbClr val="0033CC"/>
    <a:srgbClr val="57B9E6"/>
    <a:srgbClr val="A3A3A3"/>
    <a:srgbClr val="96969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021" autoAdjust="0"/>
  </p:normalViewPr>
  <p:slideViewPr>
    <p:cSldViewPr>
      <p:cViewPr varScale="1">
        <p:scale>
          <a:sx n="140" d="100"/>
          <a:sy n="140" d="100"/>
        </p:scale>
        <p:origin x="-720" y="-96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ECBA25-7BD2-4A9E-B742-FB550E83BE02}" type="datetimeFigureOut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662BE0-FF55-4B27-8ADE-99CF87186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048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356703-BF08-407A-8596-25F6782E3F25}" type="datetimeFigureOut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6" rIns="91010" bIns="455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6383"/>
            <a:ext cx="5438464" cy="4468654"/>
          </a:xfrm>
          <a:prstGeom prst="rect">
            <a:avLst/>
          </a:prstGeom>
        </p:spPr>
        <p:txBody>
          <a:bodyPr vert="horz" lIns="91010" tIns="45506" rIns="91010" bIns="45506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6C0249-A946-4826-9914-70CEA115B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8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40DD4B4-3479-4F13-98A7-0E122EE0A261}" type="slidenum">
              <a:rPr lang="ru-RU" altLang="ru-RU" smtClean="0"/>
              <a:pPr eaLnBrk="1" hangingPunct="1">
                <a:defRPr/>
              </a:pPr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433A8E1-C10B-4657-8475-B51EE49E8290}" type="slidenum">
              <a:rPr lang="ru-RU" altLang="ru-RU" smtClean="0"/>
              <a:pPr eaLnBrk="1" hangingPunct="1">
                <a:defRPr/>
              </a:pPr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48CD1495-4983-41C6-A1AA-BD425E375DB2}" type="slidenum">
              <a:rPr lang="ru-RU" altLang="ru-RU" smtClean="0"/>
              <a:pPr eaLnBrk="1" hangingPunct="1">
                <a:defRPr/>
              </a:pPr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6C0249-A946-4826-9914-70CEA115BBD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89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48EDD9-5F7B-4EF5-B5A0-2066D7767B8A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7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tabLst>
                <a:tab pos="396653" algn="l"/>
                <a:tab pos="793306" algn="l"/>
                <a:tab pos="1189958" algn="l"/>
                <a:tab pos="1586611" algn="l"/>
                <a:tab pos="1983264" algn="l"/>
                <a:tab pos="2379917" algn="l"/>
                <a:tab pos="2776569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641048F4-96AC-419C-8F46-8EB3D820E1B5}" type="slidenum">
              <a:rPr lang="ru-RU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eaLnBrk="1" hangingPunct="1">
                <a:defRPr/>
              </a:pPr>
              <a:t>5</a:t>
            </a:fld>
            <a:endParaRPr lang="ru-RU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58800" y="836613"/>
            <a:ext cx="5678488" cy="31956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648848" y="4345792"/>
            <a:ext cx="5501582" cy="4681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766" tIns="40384" rIns="80766" bIns="40384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Заметки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C10FA759-82BA-4D3A-8186-008BE33D65BE}" type="slidenum">
              <a:rPr lang="ru-RU" altLang="ru-RU" smtClean="0"/>
              <a:pPr eaLnBrk="1" hangingPunct="1">
                <a:defRPr/>
              </a:pPr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EB87E3AF-4D00-41E1-8C9B-836AEB5B1F44}" type="slidenum">
              <a:rPr lang="ru-RU" altLang="ru-RU" smtClean="0"/>
              <a:pPr eaLnBrk="1" hangingPunct="1">
                <a:defRPr/>
              </a:pPr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522" indent="-2878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1573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2202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2831" indent="-23031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E3AE9C0-DF99-4952-9F6B-A9E771A88466}" type="slidenum">
              <a:rPr lang="ru-RU" smtClean="0"/>
              <a:pPr eaLnBrk="1" hangingPunct="1">
                <a:defRPr/>
              </a:pPr>
              <a:t>10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18766-8376-4BD5-B67D-89A5109A11D9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2670-3AAD-4410-9531-33579DC45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373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0491-0300-4AE5-B5BC-1B45F5EF5ABE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ED8B-8FAA-426C-AD92-40C9F4CCB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0835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FF01-8AA2-4E27-B508-136628B0D46E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A54AD-3BC1-43CD-99ED-558032BC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1664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860-55D8-4CDE-A0FA-49779BCC81BD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0D58-CE60-446D-AA5F-D73EC643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0266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1DBF-98DC-4E6F-B61A-4E75767A79C2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F34E-8E78-4107-A0F0-CCE5052C5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4683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0F15-7C75-4109-BBDE-F9BA7D3D07AD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10E17-6D62-41A9-878E-B33E703DD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4011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40F1-7F19-4740-B42E-BB94E44B8D8E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5FA7-5A06-46DE-8A5A-4F33113C2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9310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B3C0-4C11-4BEC-84B1-5314186F62E5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28CE-D0C0-41A1-983D-F3AE603A1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1603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D94-5446-4998-BE68-8D5742EC51AF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AB64-8065-4C14-9A2E-57B97E228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9050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5D51-3223-41F0-A970-9542939258CE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8131-E8C4-4F86-B4A3-2629C8922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7199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5A16-AE55-413C-9131-D3A6D217FAA1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E74-3FEA-4828-A6B2-795B158E6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2251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514D7-8648-4CC5-B17C-BAD5D41ADA24}" type="datetime1">
              <a:rPr lang="ru-RU"/>
              <a:pPr>
                <a:defRPr/>
              </a:pPr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76694D-0C34-4D4A-AA3D-10A924E5C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7524" y="8595"/>
            <a:ext cx="8568952" cy="1815882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 extrusionH="76200">
            <a:extrusionClr>
              <a:srgbClr val="333333"/>
            </a:extrusionClr>
          </a:sp3d>
        </p:spPr>
        <p:txBody>
          <a:bodyPr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2800" b="1" spc="150" dirty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Организация в </a:t>
            </a:r>
            <a:r>
              <a:rPr lang="ru-RU" sz="2800" b="1" spc="150" dirty="0" smtClean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2025 </a:t>
            </a:r>
            <a:r>
              <a:rPr lang="ru-RU" sz="2800" b="1" spc="150" dirty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году приёма </a:t>
            </a:r>
          </a:p>
          <a:p>
            <a:pPr algn="ctr">
              <a:defRPr/>
            </a:pPr>
            <a:r>
              <a:rPr lang="ru-RU" sz="2800" b="1" spc="150" dirty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на обучение в 1 классы </a:t>
            </a:r>
          </a:p>
          <a:p>
            <a:pPr algn="ctr">
              <a:defRPr/>
            </a:pPr>
            <a:r>
              <a:rPr lang="ru-RU" sz="2800" b="1" spc="150" dirty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МБОУ </a:t>
            </a:r>
            <a:r>
              <a:rPr lang="ru-RU" sz="2800" b="1" spc="150" dirty="0" smtClean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«Школа </a:t>
            </a:r>
            <a:r>
              <a:rPr lang="ru-RU" sz="2800" b="1" spc="150" dirty="0">
                <a:ln w="11430"/>
                <a:solidFill>
                  <a:schemeClr val="bg1"/>
                </a:solidFill>
                <a:latin typeface="Arial Black" pitchFamily="34" charset="0"/>
                <a:cs typeface="+mn-cs"/>
              </a:rPr>
              <a:t>№ 10 «Успех» городского округа Самара</a:t>
            </a:r>
            <a:endParaRPr lang="ru-RU" sz="28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pic>
        <p:nvPicPr>
          <p:cNvPr id="2052" name="Picture 9" descr="https://avatars.mds.yandex.net/get-altay/4447467/2a000001775a47590cf112a869223505049c/XXX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24234"/>
            <a:ext cx="5809580" cy="369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7395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219200" y="115492"/>
            <a:ext cx="7391400" cy="42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5487" tIns="52744" rIns="105487" bIns="52744"/>
          <a:lstStyle/>
          <a:p>
            <a:pPr algn="ctr"/>
            <a:r>
              <a:rPr lang="ru-RU" sz="2500" b="1" dirty="0">
                <a:solidFill>
                  <a:srgbClr val="000066"/>
                </a:solidFill>
              </a:rPr>
              <a:t>Категории претендентов и периоды </a:t>
            </a:r>
            <a:r>
              <a:rPr lang="ru-RU" sz="2500" b="1" dirty="0" smtClean="0">
                <a:solidFill>
                  <a:srgbClr val="000066"/>
                </a:solidFill>
              </a:rPr>
              <a:t>приёма</a:t>
            </a:r>
            <a:endParaRPr lang="ru-RU" sz="2500" b="1" dirty="0">
              <a:solidFill>
                <a:srgbClr val="000066"/>
              </a:solidFill>
            </a:endParaRPr>
          </a:p>
          <a:p>
            <a:pPr algn="ctr"/>
            <a:endParaRPr lang="ru-RU" sz="3000" b="1" dirty="0">
              <a:solidFill>
                <a:srgbClr val="000066"/>
              </a:solidFill>
            </a:endParaRPr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282575" y="536972"/>
            <a:ext cx="43800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Основной период приёма заявлений</a:t>
            </a:r>
          </a:p>
        </p:txBody>
      </p:sp>
      <p:sp>
        <p:nvSpPr>
          <p:cNvPr id="12292" name="TextBox 22"/>
          <p:cNvSpPr txBox="1">
            <a:spLocks noChangeArrowheads="1"/>
          </p:cNvSpPr>
          <p:nvPr/>
        </p:nvSpPr>
        <p:spPr bwMode="auto">
          <a:xfrm>
            <a:off x="5559425" y="536972"/>
            <a:ext cx="33091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Приём на свободные места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293532" y="891816"/>
            <a:ext cx="4782524" cy="4557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01.04.2025 с9.00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30.06.2025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(до 17.00)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436096" y="891817"/>
            <a:ext cx="3555505" cy="954843"/>
          </a:xfrm>
          <a:prstGeom prst="rect">
            <a:avLst/>
          </a:prstGeom>
          <a:gradFill>
            <a:gsLst>
              <a:gs pos="0">
                <a:srgbClr val="FF7C8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06.07.2025 (с 9.00)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момента </a:t>
            </a:r>
          </a:p>
          <a:p>
            <a:pPr algn="ctr" eaLnBrk="0" hangingPunct="0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заполнения</a:t>
            </a:r>
          </a:p>
          <a:p>
            <a:pPr algn="ctr" eaLnBrk="0" hangingPunct="0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свободных мест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1300" y="1464514"/>
            <a:ext cx="4610100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Дети, имеющие внеочередное/первоочередное/ преимущественное право приёма на обучение. </a:t>
            </a:r>
          </a:p>
          <a:p>
            <a:pPr algn="ctr">
              <a:defRPr/>
            </a:pP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Дети, проживающие на закреплённой за ОО территорией с подтверждённой регистрацией  </a:t>
            </a:r>
          </a:p>
        </p:txBody>
      </p:sp>
      <p:sp>
        <p:nvSpPr>
          <p:cNvPr id="12300" name="TextBox 26"/>
          <p:cNvSpPr txBox="1">
            <a:spLocks noChangeArrowheads="1"/>
          </p:cNvSpPr>
          <p:nvPr/>
        </p:nvSpPr>
        <p:spPr bwMode="auto">
          <a:xfrm>
            <a:off x="5334000" y="1846660"/>
            <a:ext cx="3581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(но не позднее 05.09.2023)</a:t>
            </a:r>
          </a:p>
        </p:txBody>
      </p:sp>
      <p:sp>
        <p:nvSpPr>
          <p:cNvPr id="38" name="Стрелка вниз 37"/>
          <p:cNvSpPr/>
          <p:nvPr/>
        </p:nvSpPr>
        <p:spPr bwMode="auto">
          <a:xfrm>
            <a:off x="1153426" y="3303688"/>
            <a:ext cx="341910" cy="181456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 eaLnBrk="0" hangingPunct="0"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трелка вниз 38"/>
          <p:cNvSpPr/>
          <p:nvPr/>
        </p:nvSpPr>
        <p:spPr bwMode="auto">
          <a:xfrm>
            <a:off x="3295650" y="3296425"/>
            <a:ext cx="341909" cy="181457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 eaLnBrk="0" hangingPunct="0"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630644" y="3498188"/>
            <a:ext cx="1421076" cy="123380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</a:t>
            </a:r>
          </a:p>
          <a:p>
            <a:pPr algn="ctr" eaLnBrk="0" hangingPunct="0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регистрации 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месту 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жительства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8</a:t>
            </a: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2546350" y="3504450"/>
            <a:ext cx="1593602" cy="122753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</a:t>
            </a:r>
          </a:p>
          <a:p>
            <a:pPr algn="ctr" eaLnBrk="0" hangingPunct="0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регистрации 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месту 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пребывания</a:t>
            </a: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3</a:t>
            </a:r>
          </a:p>
        </p:txBody>
      </p:sp>
      <p:sp>
        <p:nvSpPr>
          <p:cNvPr id="49" name="Стрелка вниз 48"/>
          <p:cNvSpPr/>
          <p:nvPr/>
        </p:nvSpPr>
        <p:spPr bwMode="auto">
          <a:xfrm>
            <a:off x="7242847" y="2242147"/>
            <a:ext cx="341910" cy="238030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 eaLnBrk="0" hangingPunct="0"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TextBox 5"/>
          <p:cNvSpPr txBox="1">
            <a:spLocks noChangeArrowheads="1"/>
          </p:cNvSpPr>
          <p:nvPr/>
        </p:nvSpPr>
        <p:spPr bwMode="auto">
          <a:xfrm>
            <a:off x="5867401" y="2842023"/>
            <a:ext cx="30019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/>
              <a:t>Дети, не проживающие на закреплённой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val="14276184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приёмной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(1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7842" y="429390"/>
            <a:ext cx="862463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в личных кабинетах на ЕПГУ черновиков заявлений о приеме в 1 класс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17.03.2025.</a:t>
            </a:r>
            <a:endParaRPr lang="ru-RU" sz="1500" b="1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в 1 классы на всей территории Самарской области для всех ОО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(09:00 по местному времени).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9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</a:t>
            </a: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регистрация (в модуле «Е-услуги. Образование») заявлений, подаваемых лично или почтой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регистрации заявлений в 1 классы 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b="1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02.04.2025;</a:t>
            </a:r>
            <a:r>
              <a:rPr lang="ru-RU" sz="1500" b="1" i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–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b="1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заявлениям: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всем </a:t>
            </a:r>
            <a:r>
              <a:rPr lang="ru-RU" sz="1500" u="sng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муниципалитетом </a:t>
            </a:r>
            <a:r>
              <a:rPr lang="ru-RU" sz="15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01.07.2025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конкретными адресами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02.07.2025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03.07.2025 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b="1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4369520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приемной 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(2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960" y="555526"/>
            <a:ext cx="84806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сведений о количестве свободных мест для приема на официальных сайтах ОО (раздел «Прием в 1 класс») и информационных стендах в ОО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05.07.2025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заявлений о приеме на свободные места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07.07.2025;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(по заявлениям, зарегистрированным с 06.07.2024)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после приема заявления о приеме на обучение и представленных документов.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2218007594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48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0" y="465535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Подзаголовок 2"/>
          <p:cNvSpPr txBox="1">
            <a:spLocks/>
          </p:cNvSpPr>
          <p:nvPr/>
        </p:nvSpPr>
        <p:spPr bwMode="auto">
          <a:xfrm>
            <a:off x="720726" y="86917"/>
            <a:ext cx="7883525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ru-RU" altLang="ru-RU" sz="2000" b="1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951" y="575072"/>
            <a:ext cx="8785225" cy="448151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333333"/>
                </a:solidFill>
                <a:latin typeface="Arial Black" pitchFamily="34" charset="0"/>
                <a:cs typeface="Times New Roman" panose="02020603050405020304" pitchFamily="18" charset="0"/>
              </a:rPr>
              <a:t>С </a:t>
            </a:r>
            <a:r>
              <a:rPr lang="ru-RU" sz="3200" b="1" dirty="0" smtClean="0">
                <a:solidFill>
                  <a:srgbClr val="333333"/>
                </a:solidFill>
                <a:latin typeface="Arial Black" pitchFamily="34" charset="0"/>
                <a:cs typeface="Times New Roman" panose="02020603050405020304" pitchFamily="18" charset="0"/>
              </a:rPr>
              <a:t>1 </a:t>
            </a:r>
            <a:r>
              <a:rPr lang="ru-RU" sz="3200" b="1" dirty="0">
                <a:solidFill>
                  <a:srgbClr val="333333"/>
                </a:solidFill>
                <a:latin typeface="Arial Black" pitchFamily="34" charset="0"/>
                <a:cs typeface="Times New Roman" panose="02020603050405020304" pitchFamily="18" charset="0"/>
              </a:rPr>
              <a:t>июня по 30 июня 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(по графику)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333333"/>
                </a:solidFill>
                <a:latin typeface="Arial Black" pitchFamily="34" charset="0"/>
                <a:cs typeface="Times New Roman" panose="02020603050405020304" pitchFamily="18" charset="0"/>
              </a:rPr>
              <a:t>заявитель </a:t>
            </a:r>
            <a:r>
              <a:rPr lang="ru-RU" sz="3200" b="1" u="sng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ЛИЧНО</a:t>
            </a:r>
            <a:r>
              <a:rPr lang="ru-RU" sz="3200" b="1" dirty="0">
                <a:solidFill>
                  <a:srgbClr val="333333"/>
                </a:solidFill>
                <a:latin typeface="Arial Black" pitchFamily="34" charset="0"/>
                <a:cs typeface="Times New Roman" panose="02020603050405020304" pitchFamily="18" charset="0"/>
              </a:rPr>
              <a:t> предоставляет оригиналы документов</a:t>
            </a:r>
            <a:r>
              <a:rPr lang="ru-RU" sz="3200" b="1" dirty="0">
                <a:solidFill>
                  <a:srgbClr val="C00000"/>
                </a:solidFill>
                <a:latin typeface="Arial Black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Arial Black" pitchFamily="34" charset="0"/>
                <a:cs typeface="Times New Roman" panose="02020603050405020304" pitchFamily="18" charset="0"/>
              </a:rPr>
              <a:t>в школу, 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даёт согласие на обработку своих персональных данных и персональных данных своего ребенка, подписывает заявление о приёме в 1 класс.</a:t>
            </a:r>
          </a:p>
          <a:p>
            <a:pPr algn="ctr">
              <a:defRPr/>
            </a:pPr>
            <a:endParaRPr lang="ru-RU" sz="3200" dirty="0">
              <a:latin typeface="Arial Black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870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48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0" y="465535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2" name="Подзаголовок 2"/>
          <p:cNvSpPr txBox="1">
            <a:spLocks/>
          </p:cNvSpPr>
          <p:nvPr/>
        </p:nvSpPr>
        <p:spPr bwMode="auto">
          <a:xfrm>
            <a:off x="715964" y="30956"/>
            <a:ext cx="7883525" cy="55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40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В школу предоставляются документы: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5114" y="457200"/>
            <a:ext cx="8785225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b="1" u="sng" dirty="0" smtClean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с 01.06.2025 </a:t>
            </a:r>
            <a:r>
              <a:rPr lang="ru-RU" sz="2400" b="1" u="sng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30.06.2025 (по </a:t>
            </a:r>
            <a:r>
              <a:rPr lang="ru-RU" sz="2400" b="1" u="sng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расписанию)</a:t>
            </a:r>
            <a:endParaRPr lang="ru-RU" sz="2400" u="sng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- оригинал и копию </a:t>
            </a: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свидетельства о рождении </a:t>
            </a: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ребенка</a:t>
            </a:r>
            <a:r>
              <a:rPr lang="ru-RU" sz="24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паспорт </a:t>
            </a:r>
            <a:r>
              <a:rPr lang="ru-RU" altLang="ru-RU" sz="2400" b="1" dirty="0">
                <a:latin typeface="Arial Black" panose="020B0A04020102020204" pitchFamily="34" charset="0"/>
                <a:cs typeface="+mn-cs"/>
              </a:rPr>
              <a:t>(оригинал) для ознакомления</a:t>
            </a:r>
            <a:r>
              <a:rPr lang="ru-RU" altLang="ru-RU" sz="2400" b="1" dirty="0" smtClean="0">
                <a:latin typeface="Arial Black" panose="020B0A04020102020204" pitchFamily="34" charset="0"/>
                <a:cs typeface="+mn-cs"/>
              </a:rPr>
              <a:t>;</a:t>
            </a:r>
            <a:endParaRPr lang="ru-RU" sz="24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свидетельство о регистрации ребенка по месту жительства </a:t>
            </a: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или </a:t>
            </a: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 месту пребывания </a:t>
            </a: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на закрепленной территории  (формы № 3, №8</a:t>
            </a:r>
            <a:r>
              <a:rPr lang="ru-RU" sz="24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Копии предъявляемых при приёме документов хранятся в школе на время обучения ребенка</a:t>
            </a:r>
            <a:r>
              <a:rPr lang="ru-RU" sz="24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.</a:t>
            </a:r>
            <a:endParaRPr lang="ru-RU" altLang="ru-RU" sz="2400" b="1" dirty="0">
              <a:latin typeface="Arial" charset="0"/>
              <a:cs typeface="Times New Roman" pitchFamily="16" charset="0"/>
            </a:endParaRPr>
          </a:p>
          <a:p>
            <a:pPr>
              <a:defRPr/>
            </a:pPr>
            <a:r>
              <a:rPr lang="ru-RU" altLang="ru-RU" sz="24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6" charset="0"/>
              </a:rPr>
              <a:t>Медицинскую карту родители предоставляют после зачисления ребенка  в школу </a:t>
            </a:r>
            <a:r>
              <a:rPr lang="ru-RU" altLang="ru-RU" sz="2400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6" charset="0"/>
              </a:rPr>
              <a:t>до 1 сентября.</a:t>
            </a:r>
            <a:endParaRPr lang="ru-RU" sz="2400" u="sng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0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519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323850" y="627460"/>
            <a:ext cx="8496300" cy="4104084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  Родитель (законные представители) ребёнка представляет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ДОПОЛНИТЕЛЬНО</a:t>
            </a: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endParaRPr lang="ru-RU" sz="2400" dirty="0" smtClean="0">
              <a:latin typeface="Arial Black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копию и оригинал свидетельства о рождении полнородных и </a:t>
            </a:r>
            <a:r>
              <a:rPr lang="ru-RU" sz="2400" dirty="0" err="1" smtClean="0">
                <a:latin typeface="Arial Black" pitchFamily="34" charset="0"/>
                <a:cs typeface="Times New Roman" pitchFamily="18" charset="0"/>
              </a:rPr>
              <a:t>неполнородных</a:t>
            </a: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 брата и (или) сестры;</a:t>
            </a:r>
          </a:p>
          <a:p>
            <a:pPr>
              <a:defRPr/>
            </a:pPr>
            <a:endParaRPr lang="ru-RU" sz="2400" dirty="0" smtClean="0">
              <a:latin typeface="Arial Black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копии документов, подтверждающих право внеочередного, первоочередного приёма на обучение.</a:t>
            </a:r>
          </a:p>
          <a:p>
            <a:pPr>
              <a:defRPr/>
            </a:pPr>
            <a:endParaRPr lang="ru-RU" sz="2400" dirty="0" smtClean="0"/>
          </a:p>
        </p:txBody>
      </p:sp>
      <p:pic>
        <p:nvPicPr>
          <p:cNvPr id="18435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48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Прямоугольник 6"/>
          <p:cNvSpPr>
            <a:spLocks noChangeArrowheads="1"/>
          </p:cNvSpPr>
          <p:nvPr/>
        </p:nvSpPr>
        <p:spPr bwMode="auto">
          <a:xfrm>
            <a:off x="358775" y="51197"/>
            <a:ext cx="8426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00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 В школу предоставляются  документы </a:t>
            </a:r>
            <a:r>
              <a:rPr lang="ru-RU" altLang="ru-RU" sz="200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для льготников:</a:t>
            </a:r>
          </a:p>
        </p:txBody>
      </p:sp>
    </p:spTree>
    <p:extLst>
      <p:ext uri="{BB962C8B-B14F-4D97-AF65-F5344CB8AC3E}">
        <p14:creationId xmlns:p14="http://schemas.microsoft.com/office/powerpoint/2010/main" val="520908511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179388" y="1010841"/>
            <a:ext cx="8229600" cy="151209"/>
          </a:xfrm>
        </p:spPr>
        <p:txBody>
          <a:bodyPr/>
          <a:lstStyle/>
          <a:p>
            <a:r>
              <a:rPr lang="ru-RU" sz="2000" smtClean="0">
                <a:latin typeface="Arial Black" pitchFamily="34" charset="0"/>
              </a:rPr>
              <a:t>                                           </a:t>
            </a:r>
            <a:r>
              <a:rPr lang="ru-RU" sz="2000" smtClean="0">
                <a:solidFill>
                  <a:schemeClr val="bg1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2532" name="Объект 2"/>
          <p:cNvSpPr>
            <a:spLocks noGrp="1"/>
          </p:cNvSpPr>
          <p:nvPr>
            <p:ph idx="1"/>
          </p:nvPr>
        </p:nvSpPr>
        <p:spPr>
          <a:xfrm>
            <a:off x="457200" y="555526"/>
            <a:ext cx="8229600" cy="3816424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ru-RU" sz="4000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err="1" smtClean="0">
                <a:latin typeface="Arial Black" pitchFamily="34" charset="0"/>
              </a:rPr>
              <a:t>Корнишина</a:t>
            </a:r>
            <a:r>
              <a:rPr lang="ru-RU" sz="4000" b="1" dirty="0" smtClean="0">
                <a:latin typeface="Arial Black" pitchFamily="34" charset="0"/>
              </a:rPr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latin typeface="Arial Black" pitchFamily="34" charset="0"/>
              </a:rPr>
              <a:t>Ирина Юрьевна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latin typeface="Arial Black" pitchFamily="34" charset="0"/>
              </a:rPr>
              <a:t>(пн.-</a:t>
            </a:r>
            <a:r>
              <a:rPr lang="ru-RU" sz="4000" b="1" dirty="0" err="1" smtClean="0">
                <a:latin typeface="Arial Black" pitchFamily="34" charset="0"/>
              </a:rPr>
              <a:t>пт</a:t>
            </a:r>
            <a:r>
              <a:rPr lang="ru-RU" sz="4000" b="1" dirty="0" smtClean="0">
                <a:latin typeface="Arial Black" pitchFamily="34" charset="0"/>
              </a:rPr>
              <a:t>) с 10.00-16.00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latin typeface="Arial Black" pitchFamily="34" charset="0"/>
              </a:rPr>
              <a:t>952 64 22</a:t>
            </a:r>
          </a:p>
        </p:txBody>
      </p:sp>
      <p:sp>
        <p:nvSpPr>
          <p:cNvPr id="22533" name="Прямоугольник 6"/>
          <p:cNvSpPr>
            <a:spLocks noChangeArrowheads="1"/>
          </p:cNvSpPr>
          <p:nvPr/>
        </p:nvSpPr>
        <p:spPr bwMode="auto">
          <a:xfrm>
            <a:off x="1281226" y="70248"/>
            <a:ext cx="618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000" dirty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Консультации по приёму в первый класс</a:t>
            </a:r>
          </a:p>
        </p:txBody>
      </p:sp>
    </p:spTree>
    <p:extLst>
      <p:ext uri="{BB962C8B-B14F-4D97-AF65-F5344CB8AC3E}">
        <p14:creationId xmlns:p14="http://schemas.microsoft.com/office/powerpoint/2010/main" val="2576051684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5"/>
          <p:cNvSpPr txBox="1">
            <a:spLocks noChangeArrowheads="1"/>
          </p:cNvSpPr>
          <p:nvPr/>
        </p:nvSpPr>
        <p:spPr bwMode="auto">
          <a:xfrm>
            <a:off x="6156326" y="4462463"/>
            <a:ext cx="1008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077" name="Прямоугольник 2"/>
          <p:cNvSpPr>
            <a:spLocks noChangeArrowheads="1"/>
          </p:cNvSpPr>
          <p:nvPr/>
        </p:nvSpPr>
        <p:spPr bwMode="auto">
          <a:xfrm>
            <a:off x="-19050" y="628651"/>
            <a:ext cx="9144000" cy="403187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02.09.2020 № 458 (в редакции от 30.08.2023)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Самарской области от 27 марта 2024 г.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210-од</a:t>
            </a:r>
            <a:b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административного регламента предоставления министерством образования и науки Самарской области государственной услуги "Прием заявлений о зачислении в государственные и муниципальные образовательные организации Самарской области, реализующие программы общего образования"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в конкретную организацию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осуществляющую образовательную деятельность по образовательным программам начального общего, основного общего и среднего общего образования (в части, не урегулированной законодательством об образовании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530224" y="-17167"/>
            <a:ext cx="8506271" cy="7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Нормативная правовая база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99532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приёма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483518"/>
            <a:ext cx="8856984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28.12.2024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544-ФЗ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статьи 67 и 78 Федерального закона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(вступает в силу с 01.04.2025)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ностранные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принимаются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 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предъявления документа, подтверждающего законность их нахождения на территории Российской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успешного прохождения на бесплатной основе в государственной или муниципальной общеобразовательной организации тестирования на знание русского языка, достаточное для освоения указанных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(лица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прошедшие тестирование на знание русского языка, достаточное для освоения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допускаются до освоения указанных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невыполнении указанных условий иностранным гражданам отказывается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обучение.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 первоочередной, внеочередной или преимущественной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для зачисления в 1 класс будет доступен новый функционал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отложенной (автоматической)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 открытия записи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будет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только во время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черновика (с момента открытия формы и до старта записи в школу).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00049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57200" y="951310"/>
            <a:ext cx="8229600" cy="3894534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altLang="ru-RU" b="1" dirty="0" smtClean="0">
                <a:latin typeface="Arial" charset="0"/>
                <a:cs typeface="Arial" charset="0"/>
              </a:rPr>
              <a:t>  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Ст. 64 Семейного Кодекса РФ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400" b="1" dirty="0" smtClean="0">
                <a:latin typeface="Arial" charset="0"/>
                <a:cs typeface="Arial" charset="0"/>
              </a:rPr>
              <a:t>   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Родители</a:t>
            </a:r>
            <a:r>
              <a:rPr lang="ru-RU" altLang="ru-RU" sz="2400" b="1" dirty="0" smtClean="0">
                <a:latin typeface="Arial" charset="0"/>
                <a:cs typeface="Arial" charset="0"/>
              </a:rPr>
              <a:t> являются 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законными представителями </a:t>
            </a:r>
            <a:r>
              <a:rPr lang="ru-RU" altLang="ru-RU" sz="2400" b="1" dirty="0" smtClean="0">
                <a:latin typeface="Arial" charset="0"/>
                <a:cs typeface="Arial" charset="0"/>
              </a:rPr>
              <a:t>своих детей и выступают в защиту их прав и интересов в отношении с любыми физическими и юридическими лицами.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400" b="1" dirty="0" smtClean="0">
                <a:latin typeface="Arial" charset="0"/>
                <a:cs typeface="Arial" charset="0"/>
              </a:rPr>
              <a:t>    Если отсутствуют родители, такими правами наделяются иные лица - опекуны (попечители), усыновители, приёмные родители.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400" b="1" dirty="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1434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141685"/>
            <a:ext cx="8229600" cy="485775"/>
          </a:xfrm>
        </p:spPr>
        <p:txBody>
          <a:bodyPr tIns="28737"/>
          <a:lstStyle/>
          <a:p>
            <a:pPr eaLnBrk="1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altLang="ru-RU" sz="2400" smtClean="0">
                <a:solidFill>
                  <a:schemeClr val="bg1"/>
                </a:solidFill>
                <a:latin typeface="Arial Black" pitchFamily="34" charset="0"/>
              </a:rPr>
              <a:t>Законные представители ребёнка:</a:t>
            </a:r>
          </a:p>
        </p:txBody>
      </p:sp>
    </p:spTree>
    <p:extLst>
      <p:ext uri="{BB962C8B-B14F-4D97-AF65-F5344CB8AC3E}">
        <p14:creationId xmlns:p14="http://schemas.microsoft.com/office/powerpoint/2010/main" val="2774543409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354012" y="70683"/>
            <a:ext cx="8435975" cy="701279"/>
          </a:xfrm>
        </p:spPr>
        <p:txBody>
          <a:bodyPr tIns="28737"/>
          <a:lstStyle/>
          <a:p>
            <a:pPr eaLnBrk="1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Квота приёма в 1-й класс </a:t>
            </a:r>
            <a:b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МБОУ Школа №10 «Успех» 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89385"/>
            <a:ext cx="8229600" cy="3995738"/>
          </a:xfrm>
        </p:spPr>
        <p:txBody>
          <a:bodyPr tIns="0"/>
          <a:lstStyle/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Квота 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приёма детей в 1 класс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МБОУ «Школа № 10 «Успех» 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г. о. Самара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на 2025 – 2026 уч. год  -  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 человек  (4 класса) </a:t>
            </a:r>
          </a:p>
          <a:p>
            <a:pPr marL="390525" indent="-292100" algn="ctr" eaLnBrk="1">
              <a:spcBef>
                <a:spcPct val="0"/>
              </a:spcBef>
              <a:buSzPct val="45000"/>
              <a:buFont typeface="Arial" pitchFamily="34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</a:pPr>
            <a:r>
              <a:rPr lang="ru-RU" alt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5512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Подзаголовок 2"/>
          <p:cNvSpPr txBox="1">
            <a:spLocks/>
          </p:cNvSpPr>
          <p:nvPr/>
        </p:nvSpPr>
        <p:spPr bwMode="auto">
          <a:xfrm>
            <a:off x="468313" y="78581"/>
            <a:ext cx="8388350" cy="71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400" dirty="0">
                <a:solidFill>
                  <a:schemeClr val="bg1"/>
                </a:solidFill>
                <a:latin typeface="Arial Black" pitchFamily="34" charset="0"/>
              </a:rPr>
              <a:t>Закреплённые территориальные участки за МБОУ </a:t>
            </a:r>
            <a:r>
              <a:rPr lang="ru-RU" altLang="ru-RU" sz="2400" dirty="0" smtClean="0">
                <a:solidFill>
                  <a:schemeClr val="bg1"/>
                </a:solidFill>
                <a:latin typeface="Arial Black" pitchFamily="34" charset="0"/>
              </a:rPr>
              <a:t>«Школа </a:t>
            </a:r>
            <a:r>
              <a:rPr lang="ru-RU" altLang="ru-RU" sz="2400" dirty="0">
                <a:solidFill>
                  <a:schemeClr val="bg1"/>
                </a:solidFill>
                <a:latin typeface="Arial Black" pitchFamily="34" charset="0"/>
              </a:rPr>
              <a:t>№ 10 "Успех"</a:t>
            </a:r>
            <a:br>
              <a:rPr lang="ru-RU" altLang="ru-RU" sz="24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altLang="ru-RU" sz="2800" dirty="0">
                <a:latin typeface="Arial Black" pitchFamily="34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389" y="1006079"/>
            <a:ext cx="87852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0525" indent="-292100">
              <a:spcBef>
                <a:spcPts val="0"/>
              </a:spcBef>
              <a:buSzPct val="45000"/>
              <a:buFont typeface="StarSymbol" charset="0"/>
              <a:buChar char="●"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0000"/>
                </a:solidFill>
                <a:latin typeface="Arial Black" panose="020B0A04020102020204" pitchFamily="34" charset="0"/>
                <a:cs typeface="+mn-cs"/>
              </a:rPr>
              <a:t>ул. Зои Космодемьянской, </a:t>
            </a:r>
          </a:p>
          <a:p>
            <a:pPr marL="98425">
              <a:spcBef>
                <a:spcPts val="0"/>
              </a:spcBef>
              <a:buSzPct val="45000"/>
              <a:buFont typeface="Arial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0000"/>
                </a:solidFill>
                <a:latin typeface="Arial Black" panose="020B0A04020102020204" pitchFamily="34" charset="0"/>
                <a:cs typeface="+mn-cs"/>
              </a:rPr>
              <a:t>   д.	13, 17, 21</a:t>
            </a:r>
          </a:p>
          <a:p>
            <a:pPr marL="390525" indent="-292100">
              <a:spcBef>
                <a:spcPts val="0"/>
              </a:spcBef>
              <a:buSzPct val="45000"/>
              <a:buFont typeface="StarSymbol" charset="0"/>
              <a:buChar char="●"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latin typeface="Arial Black" panose="020B0A04020102020204" pitchFamily="34" charset="0"/>
                <a:cs typeface="+mn-cs"/>
              </a:rPr>
              <a:t>ул. Московское шоссе, </a:t>
            </a:r>
          </a:p>
          <a:p>
            <a:pPr marL="98425">
              <a:spcBef>
                <a:spcPts val="0"/>
              </a:spcBef>
              <a:buSzPct val="45000"/>
              <a:buFont typeface="Arial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latin typeface="Arial Black" panose="020B0A04020102020204" pitchFamily="34" charset="0"/>
                <a:cs typeface="+mn-cs"/>
              </a:rPr>
              <a:t>   д.	318, 320, 322</a:t>
            </a:r>
          </a:p>
          <a:p>
            <a:pPr marL="390525" indent="-292100">
              <a:spcBef>
                <a:spcPts val="0"/>
              </a:spcBef>
              <a:buSzPct val="45000"/>
              <a:buFont typeface="StarSymbol" charset="0"/>
              <a:buChar char="●"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0000"/>
                </a:solidFill>
                <a:latin typeface="Arial Black" panose="020B0A04020102020204" pitchFamily="34" charset="0"/>
                <a:cs typeface="+mn-cs"/>
              </a:rPr>
              <a:t>ул. Силина, д.	 Все дома</a:t>
            </a:r>
          </a:p>
          <a:p>
            <a:pPr marL="390525" indent="-292100">
              <a:spcBef>
                <a:spcPts val="0"/>
              </a:spcBef>
              <a:buSzPct val="45000"/>
              <a:buFont typeface="StarSymbol" charset="0"/>
              <a:buChar char="●"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latin typeface="Arial Black" panose="020B0A04020102020204" pitchFamily="34" charset="0"/>
                <a:cs typeface="+mn-cs"/>
              </a:rPr>
              <a:t>ул. Ташкентская, </a:t>
            </a:r>
          </a:p>
          <a:p>
            <a:pPr marL="98425">
              <a:spcBef>
                <a:spcPts val="0"/>
              </a:spcBef>
              <a:buSzPct val="45000"/>
              <a:buFont typeface="Arial" charset="0"/>
              <a:buNone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latin typeface="Arial Black" panose="020B0A04020102020204" pitchFamily="34" charset="0"/>
                <a:cs typeface="+mn-cs"/>
              </a:rPr>
              <a:t>   д.	204-218 (чётные)</a:t>
            </a:r>
          </a:p>
          <a:p>
            <a:pPr marL="390525" indent="-292100">
              <a:spcBef>
                <a:spcPts val="0"/>
              </a:spcBef>
              <a:buSzPct val="45000"/>
              <a:buFont typeface="StarSymbol" charset="0"/>
              <a:buChar char="●"/>
              <a:tabLst>
                <a:tab pos="390525" algn="l"/>
                <a:tab pos="485775" algn="l"/>
                <a:tab pos="893763" algn="l"/>
                <a:tab pos="1301750" algn="l"/>
                <a:tab pos="1708150" algn="l"/>
                <a:tab pos="2116138" algn="l"/>
                <a:tab pos="2524125" algn="l"/>
                <a:tab pos="2930525" algn="l"/>
                <a:tab pos="3338513" algn="l"/>
                <a:tab pos="3746500" algn="l"/>
                <a:tab pos="4152900" algn="l"/>
                <a:tab pos="4560888" algn="l"/>
                <a:tab pos="4968875" algn="l"/>
                <a:tab pos="5376863" algn="l"/>
                <a:tab pos="5783263" algn="l"/>
                <a:tab pos="6191250" algn="l"/>
                <a:tab pos="6599238" algn="l"/>
                <a:tab pos="7005638" algn="l"/>
                <a:tab pos="7413625" algn="l"/>
                <a:tab pos="7821613" algn="l"/>
                <a:tab pos="8229600" algn="l"/>
              </a:tabLst>
              <a:defRPr/>
            </a:pPr>
            <a:r>
              <a:rPr lang="ru-RU" sz="2800" b="1" dirty="0">
                <a:solidFill>
                  <a:srgbClr val="000000"/>
                </a:solidFill>
                <a:latin typeface="Arial Black" panose="020B0A04020102020204" pitchFamily="34" charset="0"/>
                <a:cs typeface="+mn-cs"/>
              </a:rPr>
              <a:t>ул. Тополей, д. 1-13 (нечётные)</a:t>
            </a:r>
          </a:p>
        </p:txBody>
      </p:sp>
    </p:spTree>
    <p:extLst>
      <p:ext uri="{BB962C8B-B14F-4D97-AF65-F5344CB8AC3E}">
        <p14:creationId xmlns:p14="http://schemas.microsoft.com/office/powerpoint/2010/main" val="22566629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" y="-3373"/>
            <a:ext cx="90364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Подзаголовок 2"/>
          <p:cNvSpPr txBox="1">
            <a:spLocks/>
          </p:cNvSpPr>
          <p:nvPr/>
        </p:nvSpPr>
        <p:spPr bwMode="auto">
          <a:xfrm>
            <a:off x="190501" y="87015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400" b="1" dirty="0">
                <a:solidFill>
                  <a:schemeClr val="bg1"/>
                </a:solidFill>
              </a:rPr>
              <a:t>Приём на обучение в 1 классы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01" y="627534"/>
            <a:ext cx="8856663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Статья 67. Организация приёма на обучение по основным общеобразовательным программам.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…Получение начального общего образования в образовательных организациях начинается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 достижении детьми возраста шести лет и шести месяцев</a:t>
            </a: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 при отсутствии противопоказаний по состоянию здоровья,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но не позже достижения ими возраста восьми лет</a:t>
            </a: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000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 заявлению </a:t>
            </a: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родителей (законных представителей) детей </a:t>
            </a:r>
            <a:r>
              <a:rPr lang="ru-RU" sz="2000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учредитель</a:t>
            </a: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 образовательной организации </a:t>
            </a:r>
            <a:r>
              <a:rPr lang="ru-RU" sz="2000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вправе разрешить приём </a:t>
            </a:r>
            <a:r>
              <a:rPr lang="ru-RU" sz="2000" dirty="0">
                <a:latin typeface="Arial Black" panose="020B0A04020102020204" pitchFamily="34" charset="0"/>
                <a:cs typeface="Times New Roman" panose="02020603050405020304" pitchFamily="18" charset="0"/>
              </a:rPr>
              <a:t>детей в образовательную организацию на обучение по образовательным программам начального общего образования </a:t>
            </a:r>
            <a:r>
              <a:rPr lang="ru-RU" sz="2000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 более раннем или более позднем возрасте.</a:t>
            </a:r>
          </a:p>
          <a:p>
            <a:pPr algn="just">
              <a:defRPr/>
            </a:pPr>
            <a:endParaRPr lang="ru-RU" sz="20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indent="360000"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40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приёма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588181"/>
            <a:ext cx="5328592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заявителей, подающих через ЕПГУ заявления о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сестры или братья которых обучаются в той же школе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подачи заявления на ЕПГУ необходимо: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преимущественное право для зачисления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школу;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данные о брате или сестре, учащихся в выбранной школе: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имя, отчество (при наличии) и дата рождения брата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сестры.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EE767245-D1D9-4A35-BCD2-E8ACEDB48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83518"/>
            <a:ext cx="3125355" cy="44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53551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3410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Способы подачи заявлений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01" y="417483"/>
            <a:ext cx="88566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(электронное обращение) посредством федеральной государственной информационной системы «Единый портал государственных и муниципальных услуг (функций)» (далее - ЕПГУ). С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заявлений гражданами на ЕПГУ.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Лично в образовательную организацию, реализующую основные общеобразовательные программы (далее – ОО) на бумажном носителе.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Через операторов почтовой связи общего пользования заказным письмом в ОО с уведомлением о вручении.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79862"/>
            <a:ext cx="2488307" cy="14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65546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34673</TotalTime>
  <Words>1230</Words>
  <Application>Microsoft Office PowerPoint</Application>
  <PresentationFormat>Экран (16:9)</PresentationFormat>
  <Paragraphs>144</Paragraphs>
  <Slides>16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Особенности приёма в 1 класс в 2025 году</vt:lpstr>
      <vt:lpstr>Законные представители ребёнка:</vt:lpstr>
      <vt:lpstr>Квота приёма в 1-й класс  в МБОУ Школа №10 «Успех» </vt:lpstr>
      <vt:lpstr>Презентация PowerPoint</vt:lpstr>
      <vt:lpstr>Презентация PowerPoint</vt:lpstr>
      <vt:lpstr>Особенности приёма в 1 класс в 2025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Alekseenko</dc:creator>
  <cp:lastModifiedBy>Инна Юрьевна</cp:lastModifiedBy>
  <cp:revision>1437</cp:revision>
  <cp:lastPrinted>2024-02-14T08:05:05Z</cp:lastPrinted>
  <dcterms:created xsi:type="dcterms:W3CDTF">2011-08-02T12:15:49Z</dcterms:created>
  <dcterms:modified xsi:type="dcterms:W3CDTF">2025-02-24T08:10:43Z</dcterms:modified>
</cp:coreProperties>
</file>